
<file path=[Content_Types].xml><?xml version="1.0" encoding="utf-8"?>
<Types xmlns="http://schemas.openxmlformats.org/package/2006/content-types">
  <Default Extension="wav" ContentType="audio/x-wav"/>
  <Default Extension="png" ContentType="image/png"/>
  <Default Extension="gif" ContentType="image/gi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3.svg" ContentType="image/svg+xml"/>
  <Override PartName="/ppt/media/image2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301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1" r:id="rId34"/>
    <p:sldId id="289" r:id="rId35"/>
    <p:sldId id="290" r:id="rId36"/>
    <p:sldId id="292" r:id="rId37"/>
    <p:sldId id="293" r:id="rId38"/>
    <p:sldId id="302" r:id="rId39"/>
    <p:sldId id="294" r:id="rId40"/>
    <p:sldId id="295" r:id="rId41"/>
    <p:sldId id="296" r:id="rId42"/>
    <p:sldId id="297" r:id="rId43"/>
  </p:sldIdLst>
  <p:sldSz cx="12192000" cy="6858000"/>
  <p:notesSz cx="6858000" cy="9144000"/>
  <p:embeddedFontLst>
    <p:embeddedFont>
      <p:font typeface="思源黑体 CN Heavy" panose="020B0A00000000000000" pitchFamily="34" charset="-122"/>
      <p:bold r:id="rId47"/>
    </p:embeddedFont>
    <p:embeddedFont>
      <p:font typeface="黑体" panose="02010609060101010101" pitchFamily="49" charset="-122"/>
      <p:regular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微软雅黑" panose="020B0503020204020204" charset="-122"/>
      <p:regular r:id="rId53"/>
    </p:embeddedFont>
    <p:embeddedFont>
      <p:font typeface="楷体" panose="02010609060101010101" pitchFamily="49" charset="-122"/>
      <p:regular r:id="rId54"/>
    </p:embeddedFont>
    <p:embeddedFont>
      <p:font typeface="华文中宋" panose="02010600040101010101" pitchFamily="2" charset="-122"/>
      <p:regular r:id="rId55"/>
    </p:embeddedFont>
    <p:embeddedFont>
      <p:font typeface="仿宋" panose="02010609060101010101" pitchFamily="49" charset="-122"/>
      <p:regular r:id="rId56"/>
    </p:embeddedFont>
    <p:embeddedFont>
      <p:font typeface="汉仪蝶语体简" panose="02010600000101010101" charset="-122"/>
      <p:regular r:id="rId57"/>
    </p:embeddedFont>
  </p:embeddedFontLst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801"/>
    <a:srgbClr val="DFE1E0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787"/>
        <p:guide pos="697"/>
        <p:guide orient="horz" pos="3569"/>
        <p:guide orient="horz" pos="2390"/>
        <p:guide orient="horz" pos="1828"/>
        <p:guide pos="1576"/>
        <p:guide pos="3828"/>
        <p:guide pos="4299"/>
        <p:guide pos="357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8" Type="http://schemas.openxmlformats.org/officeDocument/2006/relationships/tags" Target="tags/tag99.xml"/><Relationship Id="rId57" Type="http://schemas.openxmlformats.org/officeDocument/2006/relationships/font" Target="fonts/font11.fntdata"/><Relationship Id="rId56" Type="http://schemas.openxmlformats.org/officeDocument/2006/relationships/font" Target="fonts/font10.fntdata"/><Relationship Id="rId55" Type="http://schemas.openxmlformats.org/officeDocument/2006/relationships/font" Target="fonts/font9.fntdata"/><Relationship Id="rId54" Type="http://schemas.openxmlformats.org/officeDocument/2006/relationships/font" Target="fonts/font8.fntdata"/><Relationship Id="rId53" Type="http://schemas.openxmlformats.org/officeDocument/2006/relationships/font" Target="fonts/font7.fntdata"/><Relationship Id="rId52" Type="http://schemas.openxmlformats.org/officeDocument/2006/relationships/font" Target="fonts/font6.fntdata"/><Relationship Id="rId51" Type="http://schemas.openxmlformats.org/officeDocument/2006/relationships/font" Target="fonts/font5.fntdata"/><Relationship Id="rId50" Type="http://schemas.openxmlformats.org/officeDocument/2006/relationships/font" Target="fonts/font4.fntdata"/><Relationship Id="rId5" Type="http://schemas.openxmlformats.org/officeDocument/2006/relationships/slide" Target="slides/slide3.xml"/><Relationship Id="rId49" Type="http://schemas.openxmlformats.org/officeDocument/2006/relationships/font" Target="fonts/font3.fntdata"/><Relationship Id="rId48" Type="http://schemas.openxmlformats.org/officeDocument/2006/relationships/font" Target="fonts/font2.fntdata"/><Relationship Id="rId47" Type="http://schemas.openxmlformats.org/officeDocument/2006/relationships/font" Target="fonts/font1.fntdata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 flipV="1">
            <a:off x="0" y="673100"/>
            <a:ext cx="12171680" cy="19685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540"/>
            <a:ext cx="12171680" cy="2413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26" y="-99392"/>
            <a:ext cx="2641353" cy="9730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audio" Target="../media/audio1.wav"/><Relationship Id="rId7" Type="http://schemas.openxmlformats.org/officeDocument/2006/relationships/tags" Target="../tags/tag56.xml"/><Relationship Id="rId6" Type="http://schemas.openxmlformats.org/officeDocument/2006/relationships/image" Target="../media/image4.png"/><Relationship Id="rId5" Type="http://schemas.openxmlformats.org/officeDocument/2006/relationships/tags" Target="../tags/tag55.xml"/><Relationship Id="rId4" Type="http://schemas.openxmlformats.org/officeDocument/2006/relationships/image" Target="../media/image3.png"/><Relationship Id="rId3" Type="http://schemas.openxmlformats.org/officeDocument/2006/relationships/tags" Target="../tags/tag54.xml"/><Relationship Id="rId2" Type="http://schemas.openxmlformats.org/officeDocument/2006/relationships/image" Target="../media/image2.png"/><Relationship Id="rId1" Type="http://schemas.openxmlformats.org/officeDocument/2006/relationships/tags" Target="../tags/tag5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2" Type="http://schemas.openxmlformats.org/officeDocument/2006/relationships/image" Target="../media/image13.png"/><Relationship Id="rId1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image" Target="../media/image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image" Target="../media/image12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2.GIF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2.GIF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3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2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5.xml"/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6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6.GIF"/><Relationship Id="rId1" Type="http://schemas.openxmlformats.org/officeDocument/2006/relationships/image" Target="../media/image1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8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9.xml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2.xml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3.xml"/><Relationship Id="rId2" Type="http://schemas.openxmlformats.org/officeDocument/2006/relationships/image" Target="../media/image5.png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94.xml"/><Relationship Id="rId3" Type="http://schemas.openxmlformats.org/officeDocument/2006/relationships/image" Target="../media/image26.png"/><Relationship Id="rId2" Type="http://schemas.openxmlformats.org/officeDocument/2006/relationships/image" Target="../media/image6.GIF"/><Relationship Id="rId1" Type="http://schemas.openxmlformats.org/officeDocument/2006/relationships/image" Target="../media/image12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6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0.xml"/><Relationship Id="rId2" Type="http://schemas.openxmlformats.org/officeDocument/2006/relationships/image" Target="../media/image5.png"/><Relationship Id="rId1" Type="http://schemas.openxmlformats.org/officeDocument/2006/relationships/tags" Target="../tags/tag5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7.xml"/><Relationship Id="rId1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3.wav"/><Relationship Id="rId3" Type="http://schemas.openxmlformats.org/officeDocument/2006/relationships/audio" Target="../media/audio2.wav"/><Relationship Id="rId2" Type="http://schemas.openxmlformats.org/officeDocument/2006/relationships/tags" Target="../tags/tag98.xml"/><Relationship Id="rId1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1.xml"/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2.xml"/><Relationship Id="rId2" Type="http://schemas.openxmlformats.org/officeDocument/2006/relationships/image" Target="../media/image9.png"/><Relationship Id="rId1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image" Target="../media/image10.png"/><Relationship Id="rId1" Type="http://schemas.openxmlformats.org/officeDocument/2006/relationships/tags" Target="../tags/tag6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flipV="1">
            <a:off x="13970" y="6422390"/>
            <a:ext cx="12149455" cy="100965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-5715" y="-635"/>
            <a:ext cx="12217400" cy="5628640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24" name="直接连接符 23"/>
          <p:cNvCxnSpPr/>
          <p:nvPr/>
        </p:nvCxnSpPr>
        <p:spPr>
          <a:xfrm>
            <a:off x="12065" y="6769735"/>
            <a:ext cx="12145645" cy="4191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6350" y="6134735"/>
            <a:ext cx="12162155" cy="57785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2700" y="5874385"/>
            <a:ext cx="12151360" cy="42545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805356" y="926621"/>
            <a:ext cx="7488832" cy="109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数据结构教程</a:t>
            </a:r>
            <a:endParaRPr lang="zh-CN" altLang="en-US" sz="800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28" name="图片 27" descr="图片包含 游戏机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" y="84934"/>
            <a:ext cx="1061720" cy="3150118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5954338" y="2330644"/>
            <a:ext cx="3379829" cy="392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第</a:t>
            </a:r>
            <a:r>
              <a:rPr lang="en-US" altLang="zh-CN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6</a:t>
            </a:r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版</a:t>
            </a:r>
            <a:r>
              <a:rPr lang="en-US" altLang="zh-CN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微课视频</a:t>
            </a:r>
            <a:r>
              <a:rPr lang="en-US" altLang="zh-CN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Wingdings 2" panose="05020102010507070707" pitchFamily="18" charset="2"/>
              </a:rPr>
              <a:t></a:t>
            </a:r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题库版</a:t>
            </a:r>
            <a:endParaRPr lang="zh-CN" altLang="en-US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742240" y="2800664"/>
            <a:ext cx="1241779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李春葆  主编</a:t>
            </a:r>
            <a:endParaRPr lang="zh-CN" altLang="en-US" sz="1500"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31" name="图片 30" descr="乐高玩具&#10;&#10;低可信度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30" y="3484880"/>
            <a:ext cx="5792470" cy="324104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3918585" y="3394710"/>
            <a:ext cx="42748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第</a:t>
            </a:r>
            <a:r>
              <a:rPr lang="en-US" altLang="zh-CN" sz="48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10</a:t>
            </a:r>
            <a:r>
              <a:rPr lang="zh-CN" altLang="en-US" sz="48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章</a:t>
            </a:r>
            <a:r>
              <a:rPr lang="en-US" altLang="zh-CN" sz="48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 </a:t>
            </a:r>
            <a:r>
              <a:rPr lang="zh-CN" altLang="en-US" sz="48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内排序</a:t>
            </a:r>
            <a:endParaRPr lang="zh-CN" altLang="en-US" sz="480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圆: 空心 2"/>
          <p:cNvSpPr/>
          <p:nvPr/>
        </p:nvSpPr>
        <p:spPr>
          <a:xfrm>
            <a:off x="7579026" y="2836808"/>
            <a:ext cx="194964" cy="194964"/>
          </a:xfrm>
          <a:prstGeom prst="don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102228" y="5627954"/>
            <a:ext cx="1889956" cy="1256377"/>
            <a:chOff x="-11562" y="5592394"/>
            <a:chExt cx="1889956" cy="1256377"/>
          </a:xfrm>
        </p:grpSpPr>
        <p:sp>
          <p:nvSpPr>
            <p:cNvPr id="35" name="矩形 34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片 3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-11562" y="6627172"/>
              <a:ext cx="1889956" cy="22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元</a:t>
              </a: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7185" y="75692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1.1.3 </a:t>
            </a:r>
            <a:r>
              <a:rPr lang="en-US" altLang="zh-CN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内排序</a:t>
            </a:r>
            <a:endParaRPr lang="zh-CN" altLang="en-US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984540" y="1855456"/>
            <a:ext cx="7215238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000" smtClean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kumimoji="1" lang="zh-CN" altLang="en-US" sz="200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待</a:t>
            </a:r>
            <a:r>
              <a:rPr kumimoji="1" lang="zh-CN" altLang="en-US" sz="200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排</a:t>
            </a:r>
            <a:r>
              <a:rPr kumimoji="1" lang="zh-CN" altLang="en-US" sz="2000" smtClean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序元素的</a:t>
            </a:r>
            <a:r>
              <a:rPr kumimoji="1" lang="zh-CN" altLang="en-US" sz="200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关键字均不</a:t>
            </a:r>
            <a:r>
              <a:rPr kumimoji="1" lang="zh-CN" altLang="en-US" sz="200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相同</a:t>
            </a:r>
            <a:r>
              <a:rPr kumimoji="1" lang="zh-CN" altLang="en-US" sz="2000" smtClean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时，排序</a:t>
            </a:r>
            <a:r>
              <a:rPr kumimoji="1" lang="zh-CN" altLang="en-US" sz="200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kumimoji="1" lang="zh-CN" altLang="en-US" sz="200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结果</a:t>
            </a:r>
            <a:r>
              <a:rPr kumimoji="1" lang="zh-CN" altLang="en-US" sz="2000" smtClean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是唯一的。</a:t>
            </a:r>
            <a:r>
              <a:rPr kumimoji="1" lang="zh-CN" altLang="en-US" sz="200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　</a:t>
            </a:r>
            <a:endParaRPr kumimoji="1" lang="zh-CN" altLang="en-US" sz="2000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788457" y="2640006"/>
            <a:ext cx="2916258" cy="2830512"/>
            <a:chOff x="1655742" y="2500306"/>
            <a:chExt cx="2916258" cy="2830512"/>
          </a:xfrm>
        </p:grpSpPr>
        <p:sp>
          <p:nvSpPr>
            <p:cNvPr id="24" name="矩形 23"/>
            <p:cNvSpPr/>
            <p:nvPr/>
          </p:nvSpPr>
          <p:spPr>
            <a:xfrm>
              <a:off x="3198606" y="4214818"/>
              <a:ext cx="432000" cy="1116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3702044" y="4214818"/>
              <a:ext cx="432000" cy="1116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143108" y="4214818"/>
              <a:ext cx="432000" cy="1116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668574" y="4214818"/>
              <a:ext cx="432000" cy="1116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655742" y="4214818"/>
              <a:ext cx="432000" cy="1116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211306" y="2500306"/>
              <a:ext cx="432000" cy="1116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714744" y="2500306"/>
              <a:ext cx="432000" cy="1116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155808" y="2500306"/>
              <a:ext cx="432000" cy="1116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681274" y="2500306"/>
              <a:ext cx="432000" cy="1116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668442" y="2500306"/>
              <a:ext cx="432000" cy="1116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TextBox 3"/>
            <p:cNvSpPr txBox="1"/>
            <p:nvPr/>
          </p:nvSpPr>
          <p:spPr>
            <a:xfrm>
              <a:off x="1714480" y="3181649"/>
              <a:ext cx="2714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800" smtClean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2   4   3    1   5</a:t>
              </a:r>
              <a:endParaRPr lang="zh-CN" altLang="en-US" sz="18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4"/>
            <p:cNvSpPr txBox="1"/>
            <p:nvPr/>
          </p:nvSpPr>
          <p:spPr>
            <a:xfrm>
              <a:off x="1714480" y="4181781"/>
              <a:ext cx="2857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800" smtClean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1   2   3    4   5</a:t>
              </a:r>
              <a:endParaRPr lang="zh-CN" altLang="en-US" sz="18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下箭头 29"/>
            <p:cNvSpPr/>
            <p:nvPr/>
          </p:nvSpPr>
          <p:spPr>
            <a:xfrm>
              <a:off x="2786050" y="3681715"/>
              <a:ext cx="142876" cy="428628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1757960" y="2571744"/>
              <a:ext cx="276999" cy="571504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p>
              <a:r>
                <a:rPr lang="zh-CN" altLang="en-US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张三</a:t>
              </a:r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2" name="TextBox 9"/>
            <p:cNvSpPr txBox="1"/>
            <p:nvPr/>
          </p:nvSpPr>
          <p:spPr>
            <a:xfrm>
              <a:off x="2236001" y="2571744"/>
              <a:ext cx="276999" cy="571504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p>
              <a:r>
                <a:rPr lang="zh-CN" altLang="en-US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李四</a:t>
              </a:r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3" name="TextBox 10"/>
            <p:cNvSpPr txBox="1"/>
            <p:nvPr/>
          </p:nvSpPr>
          <p:spPr>
            <a:xfrm>
              <a:off x="2750154" y="2571744"/>
              <a:ext cx="276999" cy="571504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p>
              <a:r>
                <a:rPr lang="zh-CN" altLang="en-US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王五</a:t>
              </a:r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4" name="TextBox 11"/>
            <p:cNvSpPr txBox="1"/>
            <p:nvPr/>
          </p:nvSpPr>
          <p:spPr>
            <a:xfrm>
              <a:off x="3299636" y="2571744"/>
              <a:ext cx="276999" cy="571504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p>
              <a:r>
                <a:rPr lang="zh-CN" altLang="en-US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刘六</a:t>
              </a:r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TextBox 12"/>
            <p:cNvSpPr txBox="1"/>
            <p:nvPr/>
          </p:nvSpPr>
          <p:spPr>
            <a:xfrm>
              <a:off x="3812399" y="2571744"/>
              <a:ext cx="276999" cy="571504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p>
              <a:r>
                <a:rPr lang="zh-CN" altLang="en-US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陈七</a:t>
              </a:r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TextBox 13"/>
            <p:cNvSpPr txBox="1"/>
            <p:nvPr/>
          </p:nvSpPr>
          <p:spPr>
            <a:xfrm>
              <a:off x="2224688" y="4714884"/>
              <a:ext cx="276999" cy="571504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p>
              <a:r>
                <a:rPr lang="zh-CN" altLang="en-US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张三</a:t>
              </a:r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TextBox 14"/>
            <p:cNvSpPr txBox="1"/>
            <p:nvPr/>
          </p:nvSpPr>
          <p:spPr>
            <a:xfrm>
              <a:off x="3223433" y="4714884"/>
              <a:ext cx="276999" cy="571504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p>
              <a:r>
                <a:rPr lang="zh-CN" altLang="en-US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李四</a:t>
              </a:r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TextBox 15"/>
            <p:cNvSpPr txBox="1"/>
            <p:nvPr/>
          </p:nvSpPr>
          <p:spPr>
            <a:xfrm>
              <a:off x="2732692" y="4714884"/>
              <a:ext cx="276999" cy="571504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p>
              <a:r>
                <a:rPr lang="zh-CN" altLang="en-US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王五</a:t>
              </a:r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TextBox 16"/>
            <p:cNvSpPr txBox="1"/>
            <p:nvPr/>
          </p:nvSpPr>
          <p:spPr>
            <a:xfrm>
              <a:off x="1745260" y="4714884"/>
              <a:ext cx="276999" cy="571504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p>
              <a:r>
                <a:rPr lang="zh-CN" altLang="en-US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刘六</a:t>
              </a:r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40" name="TextBox 17"/>
            <p:cNvSpPr txBox="1"/>
            <p:nvPr/>
          </p:nvSpPr>
          <p:spPr>
            <a:xfrm>
              <a:off x="3807637" y="4714884"/>
              <a:ext cx="276999" cy="571504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p>
              <a:r>
                <a:rPr lang="zh-CN" altLang="en-US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陈七</a:t>
              </a:r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12" name="图片 11" descr="graph-1019845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940000">
            <a:off x="5706110" y="1545590"/>
            <a:ext cx="5554980" cy="4991735"/>
          </a:xfrm>
          <a:prstGeom prst="rect">
            <a:avLst/>
          </a:prstGeom>
        </p:spPr>
      </p:pic>
      <p:sp>
        <p:nvSpPr>
          <p:cNvPr id="4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661035" y="128524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en-US" altLang="zh-CN" sz="2400" b="0" dirty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en-US" altLang="zh-CN" sz="2400" b="0" dirty="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3.</a:t>
            </a:r>
            <a:r>
              <a:rPr lang="zh-CN" altLang="en-US" sz="2400" b="0" dirty="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内排序算法的稳定性</a:t>
            </a:r>
            <a:endParaRPr lang="zh-CN" altLang="en-US" sz="2400" b="0" dirty="0">
              <a:ln w="11430">
                <a:noFill/>
              </a:ln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10235" y="1922780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9" name="TextBox 3"/>
          <p:cNvSpPr txBox="1"/>
          <p:nvPr/>
        </p:nvSpPr>
        <p:spPr>
          <a:xfrm>
            <a:off x="-5080" y="0"/>
            <a:ext cx="333629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排序的基本概念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7185" y="80772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1.1.3 </a:t>
            </a:r>
            <a:r>
              <a:rPr lang="en-US" altLang="zh-CN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内排序</a:t>
            </a:r>
            <a:endParaRPr lang="zh-CN" altLang="en-US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139478" y="1485560"/>
            <a:ext cx="8382000" cy="12452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marL="342900" indent="-342900">
              <a:lnSpc>
                <a:spcPts val="3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如果待排序的</a:t>
            </a:r>
            <a:r>
              <a:rPr kumimoji="1"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表</a:t>
            </a:r>
            <a:r>
              <a:rPr kumimoji="1"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中，存在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有多个关键字相</a:t>
            </a:r>
            <a:r>
              <a:rPr kumimoji="1"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同</a:t>
            </a:r>
            <a:r>
              <a:rPr kumimoji="1"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的元素，经过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排序后这些具有相同关键</a:t>
            </a:r>
            <a:r>
              <a:rPr kumimoji="1"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字</a:t>
            </a:r>
            <a:r>
              <a:rPr kumimoji="1"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的元素之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间的</a:t>
            </a:r>
            <a:r>
              <a:rPr kumimoji="1" lang="zh-CN" altLang="en-US" sz="2000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相对次序</a:t>
            </a:r>
            <a:r>
              <a:rPr kumimoji="1" lang="zh-CN" altLang="en-US" sz="200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保持</a:t>
            </a:r>
            <a:r>
              <a:rPr kumimoji="1" lang="zh-CN" altLang="en-US" sz="20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不变</a:t>
            </a:r>
            <a:r>
              <a:rPr kumimoji="1"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，则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称这种排序方法是</a:t>
            </a:r>
            <a:r>
              <a:rPr kumimoji="1" lang="zh-CN" altLang="en-US" sz="2000">
                <a:solidFill>
                  <a:srgbClr val="F92D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稳定</a:t>
            </a:r>
            <a:r>
              <a:rPr kumimoji="1"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的。</a:t>
            </a:r>
            <a:r>
              <a:rPr kumimoji="1"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kumimoji="1"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endParaRPr kumimoji="1"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099214" y="3895014"/>
            <a:ext cx="8382000" cy="860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marL="342900" indent="-342900">
              <a:lnSpc>
                <a:spcPts val="3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kumimoji="1"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反之，若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具有相同关键</a:t>
            </a:r>
            <a:r>
              <a:rPr kumimoji="1"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字</a:t>
            </a:r>
            <a:r>
              <a:rPr kumimoji="1"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的元素之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间的</a:t>
            </a:r>
            <a:r>
              <a:rPr kumimoji="1" lang="zh-CN" altLang="en-US" sz="2000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相对次序</a:t>
            </a:r>
            <a:r>
              <a:rPr kumimoji="1" lang="zh-CN" altLang="en-US" sz="200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发生</a:t>
            </a:r>
            <a:r>
              <a:rPr kumimoji="1" lang="zh-CN" altLang="en-US" sz="20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变化</a:t>
            </a:r>
            <a:r>
              <a:rPr kumimoji="1"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，则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称这种排序方法是</a:t>
            </a:r>
            <a:r>
              <a:rPr kumimoji="1" lang="zh-CN" altLang="en-US" sz="2000" dirty="0">
                <a:solidFill>
                  <a:srgbClr val="F92D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不稳定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的。    </a:t>
            </a:r>
            <a:endParaRPr kumimoji="1"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160375" y="2510778"/>
            <a:ext cx="2786082" cy="1400242"/>
            <a:chOff x="1714480" y="1714488"/>
            <a:chExt cx="2786082" cy="1400242"/>
          </a:xfrm>
        </p:grpSpPr>
        <p:sp>
          <p:nvSpPr>
            <p:cNvPr id="9" name="TextBox 3"/>
            <p:cNvSpPr txBox="1"/>
            <p:nvPr/>
          </p:nvSpPr>
          <p:spPr>
            <a:xfrm>
              <a:off x="1714480" y="1714488"/>
              <a:ext cx="2786082" cy="4001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algn="ctr"/>
              <a:r>
                <a:rPr lang="en-US" altLang="zh-CN" sz="2000" smtClean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altLang="zh-CN" sz="2000" smtClean="0">
                  <a:latin typeface="Consolas" panose="020B0609020204030204" pitchFamily="49" charset="0"/>
                  <a:cs typeface="Consolas" panose="020B0609020204030204" pitchFamily="49" charset="0"/>
                </a:rPr>
                <a:t>   4   </a:t>
              </a:r>
              <a:r>
                <a:rPr lang="en-US" altLang="zh-CN" sz="2000" smtClean="0">
                  <a:solidFill>
                    <a:srgbClr val="0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altLang="zh-CN" sz="2000" smtClean="0">
                  <a:latin typeface="Consolas" panose="020B0609020204030204" pitchFamily="49" charset="0"/>
                  <a:cs typeface="Consolas" panose="020B0609020204030204" pitchFamily="49" charset="0"/>
                </a:rPr>
                <a:t>   1   5</a:t>
              </a:r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TextBox 4"/>
            <p:cNvSpPr txBox="1"/>
            <p:nvPr/>
          </p:nvSpPr>
          <p:spPr>
            <a:xfrm>
              <a:off x="1714480" y="2714620"/>
              <a:ext cx="2786082" cy="4001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algn="ctr"/>
              <a:r>
                <a:rPr lang="en-US" altLang="zh-CN" sz="2000" smtClean="0">
                  <a:latin typeface="Consolas" panose="020B0609020204030204" pitchFamily="49" charset="0"/>
                  <a:cs typeface="Consolas" panose="020B0609020204030204" pitchFamily="49" charset="0"/>
                </a:rPr>
                <a:t>1   2   </a:t>
              </a:r>
              <a:r>
                <a:rPr lang="en-US" altLang="zh-CN" sz="2000" smtClean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altLang="zh-CN" sz="2000" smtClean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altLang="zh-CN" sz="2000" smtClean="0">
                  <a:solidFill>
                    <a:srgbClr val="0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altLang="zh-CN" sz="2000" smtClean="0">
                  <a:latin typeface="Consolas" panose="020B0609020204030204" pitchFamily="49" charset="0"/>
                  <a:cs typeface="Consolas" panose="020B0609020204030204" pitchFamily="49" charset="0"/>
                </a:rPr>
                <a:t>   5</a:t>
              </a:r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下箭头 12"/>
            <p:cNvSpPr/>
            <p:nvPr/>
          </p:nvSpPr>
          <p:spPr>
            <a:xfrm>
              <a:off x="2895588" y="2214554"/>
              <a:ext cx="142876" cy="428628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160375" y="4811086"/>
            <a:ext cx="2857520" cy="1400242"/>
            <a:chOff x="1714480" y="4643446"/>
            <a:chExt cx="2857520" cy="1400242"/>
          </a:xfrm>
        </p:grpSpPr>
        <p:sp>
          <p:nvSpPr>
            <p:cNvPr id="16" name="TextBox 6"/>
            <p:cNvSpPr txBox="1"/>
            <p:nvPr/>
          </p:nvSpPr>
          <p:spPr>
            <a:xfrm>
              <a:off x="1714480" y="4643446"/>
              <a:ext cx="2857520" cy="4001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algn="ctr"/>
              <a:r>
                <a:rPr lang="en-US" altLang="zh-CN" sz="2000" smtClean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altLang="zh-CN" sz="2000" smtClean="0">
                  <a:latin typeface="Consolas" panose="020B0609020204030204" pitchFamily="49" charset="0"/>
                  <a:cs typeface="Consolas" panose="020B0609020204030204" pitchFamily="49" charset="0"/>
                </a:rPr>
                <a:t>   4   </a:t>
              </a:r>
              <a:r>
                <a:rPr lang="en-US" altLang="zh-CN" sz="2000" smtClean="0">
                  <a:solidFill>
                    <a:srgbClr val="0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altLang="zh-CN" sz="2000" smtClean="0">
                  <a:latin typeface="Consolas" panose="020B0609020204030204" pitchFamily="49" charset="0"/>
                  <a:cs typeface="Consolas" panose="020B0609020204030204" pitchFamily="49" charset="0"/>
                </a:rPr>
                <a:t>   1   5</a:t>
              </a:r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" name="TextBox 7"/>
            <p:cNvSpPr txBox="1"/>
            <p:nvPr/>
          </p:nvSpPr>
          <p:spPr>
            <a:xfrm>
              <a:off x="1714480" y="5643578"/>
              <a:ext cx="2857520" cy="4001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algn="ctr"/>
              <a:r>
                <a:rPr lang="en-US" altLang="zh-CN" sz="2000" smtClean="0">
                  <a:latin typeface="Consolas" panose="020B0609020204030204" pitchFamily="49" charset="0"/>
                  <a:cs typeface="Consolas" panose="020B0609020204030204" pitchFamily="49" charset="0"/>
                </a:rPr>
                <a:t>1   2   </a:t>
              </a:r>
              <a:r>
                <a:rPr lang="en-US" altLang="zh-CN" sz="2000" smtClean="0">
                  <a:solidFill>
                    <a:srgbClr val="0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altLang="zh-CN" sz="2000" smtClean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2000" smtClean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3</a:t>
              </a:r>
              <a:r>
                <a:rPr lang="en-US" altLang="zh-CN" sz="2000" smtClean="0">
                  <a:latin typeface="Consolas" panose="020B0609020204030204" pitchFamily="49" charset="0"/>
                  <a:cs typeface="Consolas" panose="020B0609020204030204" pitchFamily="49" charset="0"/>
                </a:rPr>
                <a:t>   5</a:t>
              </a:r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下箭头 22"/>
            <p:cNvSpPr/>
            <p:nvPr/>
          </p:nvSpPr>
          <p:spPr>
            <a:xfrm>
              <a:off x="2903526" y="5143512"/>
              <a:ext cx="142876" cy="428628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531495" y="1568450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6" name="TextBox 3"/>
          <p:cNvSpPr txBox="1"/>
          <p:nvPr/>
        </p:nvSpPr>
        <p:spPr>
          <a:xfrm>
            <a:off x="0" y="-14605"/>
            <a:ext cx="333629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排序的基本概念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285750" y="807085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1.1.3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内排序</a:t>
            </a:r>
            <a:endParaRPr lang="zh-CN" altLang="en-US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757902" y="2085326"/>
            <a:ext cx="8280400" cy="147764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80000" tIns="108000" bIns="108000">
            <a:spAutoFit/>
          </a:bodyPr>
          <a:p>
            <a:pPr marL="457200" indent="-457200">
              <a:lnSpc>
                <a:spcPct val="120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若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待排序的表中元素已按关键字排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好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序，称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此表中元素为</a:t>
            </a:r>
            <a:r>
              <a:rPr lang="zh-CN" altLang="en-US" sz="2000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正序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；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457200" indent="-457200">
              <a:lnSpc>
                <a:spcPct val="120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若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待排序的表中元素的关键字顺序正好和排好序的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顺序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相反，称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此表中元素为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反序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9339" y="3871276"/>
            <a:ext cx="8001056" cy="911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3200"/>
              </a:lnSpc>
            </a:pPr>
            <a:r>
              <a:rPr lang="zh-CN" altLang="en-US" sz="2000" smtClean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有一些排序算法与初始序列的正序或反序有关，另一些排序算法与初始序列的情况无关。</a:t>
            </a:r>
            <a:endParaRPr lang="zh-CN" altLang="en-US" sz="2000" smtClean="0">
              <a:solidFill>
                <a:srgbClr val="FFC000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17" name="图片 16" descr="question-mark-1019935_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120" y="1457960"/>
            <a:ext cx="3145790" cy="4309110"/>
          </a:xfrm>
          <a:prstGeom prst="rect">
            <a:avLst/>
          </a:prstGeom>
        </p:spPr>
      </p:pic>
      <p:sp>
        <p:nvSpPr>
          <p:cNvPr id="3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523240" y="148209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000" b="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4.  </a:t>
            </a:r>
            <a:r>
              <a:rPr lang="zh-CN" altLang="en-US" sz="2400" b="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正序和反序</a:t>
            </a:r>
            <a:endParaRPr lang="zh-CN" altLang="en-US" sz="2400" b="0" dirty="0">
              <a:ln w="11430">
                <a:noFill/>
              </a:ln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"/>
            <a:ext cx="333629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排序的基本概念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7185" y="767715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1.1.3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内排序</a:t>
            </a:r>
            <a:endParaRPr lang="zh-CN" altLang="en-US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2172625" y="2686358"/>
            <a:ext cx="7818464" cy="2302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0000" tIns="180000" rIns="180000" bIns="180000">
            <a:spAutoFit/>
          </a:bodyPr>
          <a:p>
            <a:pPr>
              <a:spcBef>
                <a:spcPct val="50000"/>
              </a:spcBef>
            </a:pPr>
            <a:r>
              <a:rPr kumimoji="1" lang="en-US" altLang="zh-CN" sz="1800" dirty="0" err="1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typedef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800" dirty="0" err="1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800" dirty="0" err="1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KeyType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    </a:t>
            </a:r>
            <a:r>
              <a:rPr kumimoji="1" lang="en-US" altLang="zh-CN" sz="1800" dirty="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kumimoji="1" lang="en-US" altLang="zh-CN" sz="1800" dirty="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kumimoji="1"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定义关键字类型</a:t>
            </a:r>
            <a:endParaRPr kumimoji="1" lang="zh-CN" altLang="en-US" sz="1800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kumimoji="1" lang="en-US" altLang="zh-CN" sz="1800" dirty="0" err="1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typedef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800" dirty="0" err="1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struct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   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kumimoji="1" lang="en-US" altLang="zh-CN" sz="180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kumimoji="1" lang="zh-CN" altLang="en-US" sz="180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元素类</a:t>
            </a:r>
            <a:r>
              <a:rPr kumimoji="1"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型</a:t>
            </a:r>
            <a:endParaRPr kumimoji="1" lang="zh-CN" altLang="en-US" sz="1800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</a:t>
            </a:r>
            <a:r>
              <a:rPr kumimoji="1"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KeyType </a:t>
            </a:r>
            <a:r>
              <a:rPr kumimoji="1"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key;         </a:t>
            </a:r>
            <a:r>
              <a:rPr kumimoji="1" lang="en-US" altLang="zh-CN" sz="1800" dirty="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kumimoji="1" lang="en-US" altLang="zh-CN" sz="1800" dirty="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kumimoji="1"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关键字项</a:t>
            </a:r>
            <a:endParaRPr kumimoji="1" lang="zh-CN" altLang="en-US" sz="1800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spcBef>
                <a:spcPct val="50000"/>
              </a:spcBef>
            </a:pPr>
            <a:r>
              <a:rPr kumimoji="1" lang="zh-CN" altLang="en-US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kumimoji="1" lang="zh-CN" altLang="en-US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InfoType 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data;       </a:t>
            </a:r>
            <a:r>
              <a:rPr kumimoji="1" lang="en-US" altLang="zh-CN" sz="1800" dirty="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kumimoji="1" lang="en-US" altLang="zh-CN" sz="1800" dirty="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kumimoji="1" lang="zh-CN" altLang="en-US" sz="180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其他</a:t>
            </a:r>
            <a:r>
              <a:rPr kumimoji="1" lang="zh-CN" altLang="en-US" sz="180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数据项，类型</a:t>
            </a:r>
            <a:r>
              <a:rPr kumimoji="1"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为</a:t>
            </a:r>
            <a:r>
              <a:rPr kumimoji="1" lang="en-US" altLang="zh-CN" sz="1800" dirty="0" err="1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InfoType</a:t>
            </a:r>
            <a:endParaRPr kumimoji="1" lang="en-US" altLang="zh-CN" sz="1800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RecType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	            </a:t>
            </a:r>
            <a:r>
              <a:rPr kumimoji="1" lang="en-US" altLang="zh-CN" sz="1800" dirty="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//</a:t>
            </a:r>
            <a:r>
              <a:rPr kumimoji="1"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排</a:t>
            </a:r>
            <a:r>
              <a:rPr kumimoji="1" lang="zh-CN" altLang="en-US" sz="180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序</a:t>
            </a:r>
            <a:r>
              <a:rPr kumimoji="1" lang="zh-CN" altLang="en-US" sz="180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的元素类</a:t>
            </a:r>
            <a:r>
              <a:rPr kumimoji="1"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型定义 </a:t>
            </a:r>
            <a:endParaRPr kumimoji="1" lang="zh-CN" altLang="en-US" sz="1800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864553" y="1929433"/>
            <a:ext cx="5532447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kumimoji="1" lang="en-US" altLang="zh-CN" sz="2000" dirty="0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待排序的顺序表的数据元素</a:t>
            </a:r>
            <a:r>
              <a:rPr kumimoji="1"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</a:t>
            </a:r>
            <a:r>
              <a:rPr kumimoji="1" lang="zh-CN" altLang="en-US" sz="200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型声明如</a:t>
            </a:r>
            <a:r>
              <a:rPr kumimoji="1"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下：</a:t>
            </a:r>
            <a:endParaRPr kumimoji="1" lang="zh-CN" altLang="en-US" sz="2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548640" y="1247775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5. </a:t>
            </a:r>
            <a:r>
              <a:rPr lang="zh-CN" altLang="en-US" sz="2400" b="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内排序数据的组织</a:t>
            </a:r>
            <a:endParaRPr lang="zh-CN" altLang="en-US" sz="2400" b="0" dirty="0">
              <a:ln w="11430">
                <a:noFill/>
              </a:ln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333629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排序的基本概念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2" name="TextBox 3"/>
          <p:cNvSpPr txBox="1"/>
          <p:nvPr/>
        </p:nvSpPr>
        <p:spPr>
          <a:xfrm>
            <a:off x="0" y="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7185" y="80772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1.2.1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基本思路</a:t>
            </a:r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en-US" altLang="zh-CN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33679" y="2092684"/>
            <a:ext cx="2928958" cy="5000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76621" y="2654663"/>
            <a:ext cx="15001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有序区</a:t>
            </a:r>
            <a:endParaRPr lang="zh-CN" altLang="en-US" sz="1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48389" y="2092684"/>
            <a:ext cx="2928958" cy="5000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77083" y="2654663"/>
            <a:ext cx="15001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无序区</a:t>
            </a:r>
            <a:endParaRPr lang="zh-CN" altLang="en-US" sz="1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7" name="组合 10"/>
          <p:cNvGrpSpPr/>
          <p:nvPr/>
        </p:nvGrpSpPr>
        <p:grpSpPr>
          <a:xfrm>
            <a:off x="5076819" y="2664190"/>
            <a:ext cx="2071702" cy="768408"/>
            <a:chOff x="3575630" y="2528827"/>
            <a:chExt cx="1635555" cy="935812"/>
          </a:xfrm>
        </p:grpSpPr>
        <p:sp>
          <p:nvSpPr>
            <p:cNvPr id="9" name="右弧形箭头 8"/>
            <p:cNvSpPr/>
            <p:nvPr/>
          </p:nvSpPr>
          <p:spPr>
            <a:xfrm rot="5400000">
              <a:off x="4174190" y="2355132"/>
              <a:ext cx="438429" cy="785818"/>
            </a:xfrm>
            <a:prstGeom prst="curvedLef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7"/>
            <p:cNvSpPr txBox="1"/>
            <p:nvPr/>
          </p:nvSpPr>
          <p:spPr>
            <a:xfrm>
              <a:off x="3575630" y="3016102"/>
              <a:ext cx="1635555" cy="448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smtClean="0">
                  <a:latin typeface="楷体" panose="02010609060101010101" pitchFamily="49" charset="-122"/>
                  <a:ea typeface="楷体" panose="02010609060101010101" pitchFamily="49" charset="-122"/>
                </a:rPr>
                <a:t>一个一个地插入</a:t>
              </a:r>
              <a:endPara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3" name="组合 19"/>
          <p:cNvGrpSpPr/>
          <p:nvPr/>
        </p:nvGrpSpPr>
        <p:grpSpPr>
          <a:xfrm>
            <a:off x="3657584" y="3009579"/>
            <a:ext cx="1643074" cy="837534"/>
            <a:chOff x="1938319" y="3286125"/>
            <a:chExt cx="1643074" cy="837534"/>
          </a:xfrm>
        </p:grpSpPr>
        <p:sp>
          <p:nvSpPr>
            <p:cNvPr id="15" name="TextBox 12"/>
            <p:cNvSpPr txBox="1"/>
            <p:nvPr/>
          </p:nvSpPr>
          <p:spPr>
            <a:xfrm>
              <a:off x="1938319" y="3698844"/>
              <a:ext cx="1643074" cy="42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zh-CN" altLang="en-US" sz="1800" smtClean="0"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rPr>
                <a:t>局部有序区</a:t>
              </a:r>
              <a:endParaRPr lang="en-US" altLang="zh-CN" sz="1800" smtClean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>
            <a:xfrm rot="16200000" flipV="1">
              <a:off x="2454700" y="3484125"/>
              <a:ext cx="396000" cy="0"/>
            </a:xfrm>
            <a:prstGeom prst="straightConnector1">
              <a:avLst/>
            </a:prstGeom>
            <a:ln w="38100">
              <a:solidFill>
                <a:srgbClr val="99336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2530770" y="4708532"/>
            <a:ext cx="7072362" cy="170307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 rtlCol="0">
            <a:spAutoFit/>
          </a:bodyPr>
          <a:lstStyle/>
          <a:p>
            <a:pPr marL="342900" indent="-342900" algn="l">
              <a:lnSpc>
                <a:spcPts val="26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0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局部有序区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：其中元素在后面排序中会发生位置的改变。       如</a:t>
            </a:r>
            <a:r>
              <a:rPr lang="en-US" altLang="zh-CN" sz="20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[3,6,8]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,1,5,7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，其中</a:t>
            </a:r>
            <a:r>
              <a:rPr lang="en-US" altLang="zh-CN" sz="20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[3,6,8]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为局部有序区</a:t>
            </a:r>
            <a:endParaRPr lang="en-US" altLang="zh-CN" sz="200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342900" indent="-342900" algn="l">
              <a:lnSpc>
                <a:spcPts val="26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0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全局有序区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：其中元素在后面排序中不再发生位置的改变。     如</a:t>
            </a:r>
            <a:r>
              <a:rPr lang="en-US" altLang="zh-CN" sz="20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[2,4,5]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,6,8,9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，其中</a:t>
            </a:r>
            <a:r>
              <a:rPr lang="en-US" altLang="zh-CN" sz="20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[2,4,5]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为全局有序区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348" y="4152586"/>
            <a:ext cx="150019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</a:t>
            </a:r>
            <a:r>
              <a:rPr lang="zh-CN" altLang="en-US" sz="200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序区类型</a:t>
            </a:r>
            <a:endParaRPr lang="zh-CN" altLang="en-US" sz="2000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7185" y="80772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r>
              <a:rPr lang="en-US" altLang="zh-CN" sz="24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zh-CN" altLang="en-US" sz="2400" b="0" dirty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51050" y="2336800"/>
            <a:ext cx="23164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（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）直接插入排序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51050" y="3243580"/>
            <a:ext cx="23164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）折半插入排序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065020" y="4080510"/>
            <a:ext cx="18084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）希尔排序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9" name="图片 8" descr="gear-3085396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5125" y="1078230"/>
            <a:ext cx="5078730" cy="5080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 hidden="1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09245" y="763270"/>
            <a:ext cx="65595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 </a:t>
            </a:r>
            <a:r>
              <a:rPr lang="en-US" altLang="zh-CN" sz="24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   </a:t>
            </a:r>
            <a:endParaRPr lang="zh-CN" altLang="en-US" sz="2400" b="0" dirty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448199" y="2288190"/>
            <a:ext cx="1150937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有序区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40136" y="2750225"/>
            <a:ext cx="3095625" cy="5032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r>
              <a:rPr lang="en-US" altLang="zh-CN" sz="1800" i="1" dirty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[0</a:t>
            </a:r>
            <a:r>
              <a:rPr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]  </a:t>
            </a:r>
            <a:r>
              <a:rPr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rgbClr val="1000E4"/>
                </a:solidFill>
                <a:latin typeface="+mj-ea"/>
                <a:ea typeface="+mj-ea"/>
                <a:cs typeface="Consolas" panose="020B0609020204030204" pitchFamily="49" charset="0"/>
              </a:rPr>
              <a:t>…… </a:t>
            </a:r>
            <a:r>
              <a:rPr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1800" i="1" smtClean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[</a:t>
            </a:r>
            <a:r>
              <a:rPr lang="en-US" altLang="zh-CN" sz="1800" i="1" smtClean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-</a:t>
            </a:r>
            <a:r>
              <a:rPr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]</a:t>
            </a:r>
            <a:endParaRPr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7472386" y="2288190"/>
            <a:ext cx="1150938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无序区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751661" y="2750225"/>
            <a:ext cx="3168650" cy="503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l"/>
            <a:r>
              <a:rPr lang="en-US" altLang="zh-CN" sz="1800" i="1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[</a:t>
            </a:r>
            <a:r>
              <a:rPr lang="en-US" altLang="zh-CN" sz="1800" i="1" dirty="0" err="1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]</a:t>
            </a:r>
            <a:r>
              <a:rPr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en-US" altLang="zh-CN" sz="1800">
                <a:solidFill>
                  <a:srgbClr val="1000E4"/>
                </a:solidFill>
                <a:latin typeface="+mn-ea"/>
                <a:cs typeface="Consolas" panose="020B0609020204030204" pitchFamily="49" charset="0"/>
              </a:rPr>
              <a:t>……</a:t>
            </a:r>
            <a:r>
              <a:rPr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1800" i="1" dirty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[</a:t>
            </a:r>
            <a:r>
              <a:rPr lang="en-US" altLang="zh-CN" sz="1800" i="1" dirty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-</a:t>
            </a:r>
            <a:r>
              <a:rPr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1]</a:t>
            </a:r>
            <a:endParaRPr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12" name="组合 18"/>
          <p:cNvGrpSpPr/>
          <p:nvPr/>
        </p:nvGrpSpPr>
        <p:grpSpPr>
          <a:xfrm>
            <a:off x="3440136" y="4283432"/>
            <a:ext cx="6408738" cy="965522"/>
            <a:chOff x="971550" y="3505200"/>
            <a:chExt cx="6408738" cy="965522"/>
          </a:xfrm>
        </p:grpSpPr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1979613" y="4071942"/>
              <a:ext cx="1150938" cy="39878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rPr>
                <a:t>有序区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971550" y="3505200"/>
              <a:ext cx="3671888" cy="50323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r>
                <a:rPr lang="en-US" altLang="zh-CN" sz="1800" i="1" dirty="0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 dirty="0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[0]    </a:t>
              </a:r>
              <a:r>
                <a:rPr lang="en-US" altLang="zh-CN" sz="1800">
                  <a:solidFill>
                    <a:srgbClr val="1000E4"/>
                  </a:solidFill>
                  <a:latin typeface="+mn-ea"/>
                  <a:cs typeface="Consolas" panose="020B0609020204030204" pitchFamily="49" charset="0"/>
                </a:rPr>
                <a:t>……</a:t>
              </a:r>
              <a:r>
                <a:rPr lang="en-US" altLang="zh-CN" sz="1800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 </a:t>
              </a:r>
              <a:r>
                <a:rPr lang="en-US" altLang="zh-CN" sz="1800" smtClean="0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 </a:t>
              </a:r>
              <a:r>
                <a:rPr lang="en-US" altLang="zh-CN" sz="1800" i="1" dirty="0" smtClean="0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 dirty="0" smtClean="0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 dirty="0" err="1" smtClean="0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 smtClean="0">
                  <a:solidFill>
                    <a:srgbClr val="1000E4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-</a:t>
              </a:r>
              <a:r>
                <a:rPr lang="en-US" altLang="zh-CN" sz="1800" dirty="0" smtClean="0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1</a:t>
              </a:r>
              <a:r>
                <a:rPr lang="en-US" altLang="zh-CN" sz="1800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] </a:t>
              </a:r>
              <a:r>
                <a:rPr lang="en-US" altLang="zh-CN" sz="1800" smtClean="0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</a:t>
              </a:r>
              <a:r>
                <a:rPr lang="en-US" altLang="zh-CN" sz="1800" i="1" dirty="0">
                  <a:solidFill>
                    <a:srgbClr val="FF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 dirty="0">
                  <a:solidFill>
                    <a:srgbClr val="FF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 dirty="0" err="1">
                  <a:solidFill>
                    <a:srgbClr val="FF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>
                  <a:solidFill>
                    <a:srgbClr val="FF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]</a:t>
              </a:r>
              <a:endParaRPr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5003800" y="4071942"/>
              <a:ext cx="1150938" cy="39878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rPr>
                <a:t>无序区</a:t>
              </a:r>
              <a:endPara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4787900" y="3505200"/>
              <a:ext cx="2592388" cy="50323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l"/>
              <a:r>
                <a:rPr lang="en-US" altLang="zh-CN" sz="1800" i="1" dirty="0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 dirty="0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 dirty="0" err="1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</a:t>
              </a:r>
              <a:r>
                <a:rPr lang="en-US" altLang="zh-CN" sz="1800" dirty="0" err="1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+1</a:t>
              </a:r>
              <a:r>
                <a:rPr lang="en-US" altLang="zh-CN" sz="1800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] </a:t>
              </a:r>
              <a:r>
                <a:rPr lang="en-US" altLang="zh-CN" sz="1800" smtClean="0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</a:t>
              </a:r>
              <a:r>
                <a:rPr lang="en-US" altLang="zh-CN" sz="1800" smtClean="0">
                  <a:solidFill>
                    <a:srgbClr val="1000E4"/>
                  </a:solidFill>
                  <a:latin typeface="+mn-ea"/>
                  <a:cs typeface="Consolas" panose="020B0609020204030204" pitchFamily="49" charset="0"/>
                </a:rPr>
                <a:t>……</a:t>
              </a:r>
              <a:r>
                <a:rPr lang="en-US" altLang="zh-CN" sz="1800" smtClean="0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  </a:t>
              </a:r>
              <a:r>
                <a:rPr lang="en-US" altLang="zh-CN" sz="1800" i="1" smtClean="0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R</a:t>
              </a:r>
              <a:r>
                <a:rPr lang="en-US" altLang="zh-CN" sz="1800" smtClean="0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[</a:t>
              </a:r>
              <a:r>
                <a:rPr lang="en-US" altLang="zh-CN" sz="1800" i="1" smtClean="0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1800" smtClean="0">
                  <a:solidFill>
                    <a:srgbClr val="1000E4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-</a:t>
              </a:r>
              <a:r>
                <a:rPr lang="en-US" altLang="zh-CN" sz="1800" smtClean="0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1</a:t>
              </a:r>
              <a:r>
                <a:rPr lang="en-US" altLang="zh-CN" sz="1800" dirty="0">
                  <a:solidFill>
                    <a:srgbClr val="1000E4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]</a:t>
              </a:r>
              <a:endParaRPr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 bwMode="auto">
          <a:xfrm>
            <a:off x="6175399" y="3418880"/>
            <a:ext cx="2030412" cy="792162"/>
            <a:chOff x="2335" y="1527"/>
            <a:chExt cx="1279" cy="499"/>
          </a:xfrm>
        </p:grpSpPr>
        <p:sp>
          <p:nvSpPr>
            <p:cNvPr id="22" name="AutoShape 10"/>
            <p:cNvSpPr>
              <a:spLocks noChangeArrowheads="1"/>
            </p:cNvSpPr>
            <p:nvPr/>
          </p:nvSpPr>
          <p:spPr bwMode="auto">
            <a:xfrm rot="5400000">
              <a:off x="2528" y="1334"/>
              <a:ext cx="113" cy="499"/>
            </a:xfrm>
            <a:prstGeom prst="curvedLeftArrow">
              <a:avLst>
                <a:gd name="adj1" fmla="val 109670"/>
                <a:gd name="adj2" fmla="val 219341"/>
                <a:gd name="adj3" fmla="val 33333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AutoShape 11"/>
            <p:cNvSpPr>
              <a:spLocks noChangeArrowheads="1"/>
            </p:cNvSpPr>
            <p:nvPr/>
          </p:nvSpPr>
          <p:spPr bwMode="auto">
            <a:xfrm>
              <a:off x="2517" y="1709"/>
              <a:ext cx="226" cy="317"/>
            </a:xfrm>
            <a:prstGeom prst="downArrow">
              <a:avLst>
                <a:gd name="adj1" fmla="val 50000"/>
                <a:gd name="adj2" fmla="val 35066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4" name="Text Box 17"/>
            <p:cNvSpPr txBox="1">
              <a:spLocks noChangeArrowheads="1"/>
            </p:cNvSpPr>
            <p:nvPr/>
          </p:nvSpPr>
          <p:spPr bwMode="auto">
            <a:xfrm>
              <a:off x="2804" y="1709"/>
              <a:ext cx="810" cy="25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latin typeface="仿宋" panose="02010609060101010101" pitchFamily="49" charset="-122"/>
                  <a:ea typeface="仿宋" panose="02010609060101010101" pitchFamily="49" charset="-122"/>
                  <a:cs typeface="Consolas" panose="020B0609020204030204" pitchFamily="49" charset="0"/>
                </a:rPr>
                <a:t>一趟排序</a:t>
              </a:r>
              <a:endParaRPr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4062395" y="5465654"/>
            <a:ext cx="4968875" cy="98488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80000" tIns="108000" bIns="108000">
            <a:spAutoFit/>
          </a:bodyPr>
          <a:lstStyle/>
          <a:p>
            <a:pPr marL="342900" indent="-342900" algn="l">
              <a:spcBef>
                <a:spcPct val="50000"/>
              </a:spcBef>
              <a:buBlip>
                <a:blip r:embed="rId1"/>
              </a:buBlip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初始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时，有序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区只有一个元素</a:t>
            </a:r>
            <a:r>
              <a:rPr lang="en-US" altLang="zh-CN" sz="2000" i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[0]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342900" indent="-342900" algn="l">
              <a:spcBef>
                <a:spcPct val="50000"/>
              </a:spcBef>
              <a:buBlip>
                <a:blip r:embed="rId1"/>
              </a:buBlip>
            </a:pPr>
            <a:r>
              <a:rPr lang="en-US" altLang="zh-CN" sz="2000" i="1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＝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1~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-1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，共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经过</a:t>
            </a:r>
            <a:r>
              <a:rPr lang="en-US" altLang="zh-CN" sz="2000" i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-1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趟排序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07415" y="1969770"/>
            <a:ext cx="282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  </a:t>
            </a:r>
            <a:r>
              <a:rPr lang="zh-CN" altLang="en-US">
                <a:solidFill>
                  <a:schemeClr val="tx1"/>
                </a:solidFill>
              </a:rPr>
              <a:t>直接插入排序的基本思路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灯片编号占位符 13"/>
          <p:cNvSpPr>
            <a:spLocks noGrp="1"/>
          </p:cNvSpPr>
          <p:nvPr/>
        </p:nvSpPr>
        <p:spPr>
          <a:xfrm>
            <a:off x="9472295" y="6441440"/>
            <a:ext cx="2700020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4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20090" y="1224915"/>
            <a:ext cx="65595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1.</a:t>
            </a:r>
            <a:r>
              <a:rPr lang="zh-CN" altLang="en-US" sz="2400" b="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直接插入排序</a:t>
            </a:r>
            <a:r>
              <a:rPr lang="en-US" altLang="zh-CN" sz="2400" b="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en-US" altLang="zh-CN" sz="24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    </a:t>
            </a:r>
            <a:endParaRPr lang="zh-CN" altLang="en-US" sz="2400" b="0" dirty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90550" y="1922780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6" name="TextBox 3"/>
          <p:cNvSpPr txBox="1"/>
          <p:nvPr/>
        </p:nvSpPr>
        <p:spPr>
          <a:xfrm>
            <a:off x="0" y="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16865" y="76581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en-US" altLang="zh-CN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6322" name="Rectangle 2" descr="大棋盘"/>
          <p:cNvSpPr>
            <a:spLocks noChangeArrowheads="1"/>
          </p:cNvSpPr>
          <p:nvPr/>
        </p:nvSpPr>
        <p:spPr bwMode="auto">
          <a:xfrm>
            <a:off x="2577465" y="3562350"/>
            <a:ext cx="3124200" cy="432000"/>
          </a:xfrm>
          <a:prstGeom prst="rect">
            <a:avLst/>
          </a:prstGeom>
          <a:pattFill prst="lgCheck">
            <a:fgClr>
              <a:srgbClr val="CCFFFF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组合 27"/>
          <p:cNvGrpSpPr/>
          <p:nvPr/>
        </p:nvGrpSpPr>
        <p:grpSpPr>
          <a:xfrm>
            <a:off x="4547235" y="4000502"/>
            <a:ext cx="609600" cy="762000"/>
            <a:chOff x="3352800" y="2952752"/>
            <a:chExt cx="609600" cy="762000"/>
          </a:xfrm>
        </p:grpSpPr>
        <p:sp>
          <p:nvSpPr>
            <p:cNvPr id="56326" name="Line 6"/>
            <p:cNvSpPr>
              <a:spLocks noChangeShapeType="1"/>
            </p:cNvSpPr>
            <p:nvPr/>
          </p:nvSpPr>
          <p:spPr bwMode="auto">
            <a:xfrm>
              <a:off x="3352800" y="2952752"/>
              <a:ext cx="0" cy="762000"/>
            </a:xfrm>
            <a:prstGeom prst="line">
              <a:avLst/>
            </a:prstGeom>
            <a:noFill/>
            <a:ln w="28575">
              <a:solidFill>
                <a:srgbClr val="1000E4"/>
              </a:solidFill>
              <a:round/>
              <a:headEnd type="stealth" w="med" len="lg"/>
            </a:ln>
            <a:effectLst/>
          </p:spPr>
          <p:txBody>
            <a:bodyPr wrap="none" anchor="ctr"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6327" name="Text Box 7"/>
            <p:cNvSpPr txBox="1">
              <a:spLocks noChangeArrowheads="1"/>
            </p:cNvSpPr>
            <p:nvPr/>
          </p:nvSpPr>
          <p:spPr bwMode="auto">
            <a:xfrm>
              <a:off x="3375025" y="3105152"/>
              <a:ext cx="587375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p>
              <a:pPr algn="l">
                <a:spcBef>
                  <a:spcPct val="50000"/>
                </a:spcBef>
              </a:pPr>
              <a:r>
                <a:rPr kumimoji="1" lang="en-US" altLang="zh-CN" sz="1800" i="1" dirty="0">
                  <a:solidFill>
                    <a:srgbClr val="F92D37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j</a:t>
              </a:r>
              <a:endParaRPr kumimoji="1" lang="en-US" altLang="zh-CN" sz="1800" i="1" dirty="0">
                <a:solidFill>
                  <a:srgbClr val="F92D37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56328" name="Rectangle 8" descr="60%"/>
          <p:cNvSpPr>
            <a:spLocks noChangeArrowheads="1"/>
          </p:cNvSpPr>
          <p:nvPr/>
        </p:nvSpPr>
        <p:spPr bwMode="auto">
          <a:xfrm>
            <a:off x="4406265" y="3562350"/>
            <a:ext cx="1295400" cy="432000"/>
          </a:xfrm>
          <a:prstGeom prst="rect">
            <a:avLst/>
          </a:prstGeom>
          <a:pattFill prst="pct60">
            <a:fgClr>
              <a:srgbClr val="FF99FF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5995035" y="3729990"/>
            <a:ext cx="3429000" cy="432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330" name="Rectangle 10"/>
          <p:cNvSpPr>
            <a:spLocks noChangeArrowheads="1"/>
          </p:cNvSpPr>
          <p:nvPr/>
        </p:nvSpPr>
        <p:spPr bwMode="auto">
          <a:xfrm>
            <a:off x="5701665" y="3729990"/>
            <a:ext cx="304800" cy="43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331" name="Rectangle 11"/>
          <p:cNvSpPr>
            <a:spLocks noChangeArrowheads="1"/>
          </p:cNvSpPr>
          <p:nvPr/>
        </p:nvSpPr>
        <p:spPr bwMode="auto">
          <a:xfrm>
            <a:off x="5473065" y="3196590"/>
            <a:ext cx="691215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p>
            <a:pPr algn="l"/>
            <a:r>
              <a:rPr kumimoji="1" lang="en-US" altLang="zh-CN" sz="1800" i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</a:t>
            </a:r>
            <a:r>
              <a:rPr kumimoji="1"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kumimoji="1" lang="en-US" altLang="zh-CN" sz="1800" i="1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kumimoji="1"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</a:t>
            </a:r>
            <a:endParaRPr kumimoji="1" lang="en-US" altLang="zh-CN" sz="1800" dirty="0">
              <a:solidFill>
                <a:srgbClr val="FF00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grpSp>
        <p:nvGrpSpPr>
          <p:cNvPr id="4" name="组合 26"/>
          <p:cNvGrpSpPr/>
          <p:nvPr/>
        </p:nvGrpSpPr>
        <p:grpSpPr>
          <a:xfrm>
            <a:off x="5549265" y="3982087"/>
            <a:ext cx="1002030" cy="843280"/>
            <a:chOff x="4648200" y="2871472"/>
            <a:chExt cx="1002030" cy="843280"/>
          </a:xfrm>
        </p:grpSpPr>
        <p:sp>
          <p:nvSpPr>
            <p:cNvPr id="56325" name="Line 5"/>
            <p:cNvSpPr>
              <a:spLocks noChangeShapeType="1"/>
            </p:cNvSpPr>
            <p:nvPr/>
          </p:nvSpPr>
          <p:spPr bwMode="auto">
            <a:xfrm>
              <a:off x="4648200" y="2952752"/>
              <a:ext cx="0" cy="762000"/>
            </a:xfrm>
            <a:prstGeom prst="line">
              <a:avLst/>
            </a:prstGeom>
            <a:noFill/>
            <a:ln w="28575">
              <a:solidFill>
                <a:srgbClr val="1000E4"/>
              </a:solidFill>
              <a:round/>
              <a:headEnd type="stealth" w="med" len="lg"/>
            </a:ln>
            <a:effectLst/>
          </p:spPr>
          <p:txBody>
            <a:bodyPr wrap="none" anchor="ctr"/>
            <a:p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6332" name="Text Box 12"/>
            <p:cNvSpPr txBox="1">
              <a:spLocks noChangeArrowheads="1"/>
            </p:cNvSpPr>
            <p:nvPr/>
          </p:nvSpPr>
          <p:spPr bwMode="auto">
            <a:xfrm>
              <a:off x="4724400" y="2871472"/>
              <a:ext cx="925830" cy="3683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p>
              <a:pPr algn="l">
                <a:spcBef>
                  <a:spcPct val="50000"/>
                </a:spcBef>
              </a:pPr>
              <a:r>
                <a:rPr kumimoji="1" lang="en-US" altLang="zh-CN" sz="1800" i="1" dirty="0"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j</a:t>
              </a:r>
              <a:r>
                <a:rPr kumimoji="1" lang="en-US" altLang="zh-CN" sz="1800" dirty="0"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=</a:t>
              </a:r>
              <a:r>
                <a:rPr kumimoji="1" lang="en-US" altLang="zh-CN" sz="1800" i="1" dirty="0" err="1"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i</a:t>
              </a:r>
              <a:r>
                <a:rPr kumimoji="1" lang="en-US" altLang="zh-CN" sz="1800" dirty="0"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-1</a:t>
              </a:r>
              <a:endParaRPr kumimoji="1"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56333" name="AutoShape 13"/>
          <p:cNvSpPr>
            <a:spLocks noChangeArrowheads="1"/>
          </p:cNvSpPr>
          <p:nvPr/>
        </p:nvSpPr>
        <p:spPr bwMode="auto">
          <a:xfrm>
            <a:off x="4972999" y="4501514"/>
            <a:ext cx="1243010" cy="385762"/>
          </a:xfrm>
          <a:prstGeom prst="wedgeRoundRectCallout">
            <a:avLst>
              <a:gd name="adj1" fmla="val -80653"/>
              <a:gd name="adj2" fmla="val -129861"/>
              <a:gd name="adj3" fmla="val 16667"/>
            </a:avLst>
          </a:prstGeom>
          <a:solidFill>
            <a:srgbClr val="FFFF99">
              <a:alpha val="50000"/>
            </a:srgbClr>
          </a:solidFill>
          <a:ln w="12700">
            <a:solidFill>
              <a:srgbClr val="800000"/>
            </a:solidFill>
            <a:miter lim="800000"/>
          </a:ln>
          <a:effectLst/>
        </p:spPr>
        <p:txBody>
          <a:bodyPr wrap="none" anchor="ctr"/>
          <a:p>
            <a:r>
              <a:rPr kumimoji="1" lang="zh-CN" altLang="en-US" sz="2000" dirty="0">
                <a:solidFill>
                  <a:srgbClr val="F92D37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插入位置</a:t>
            </a:r>
            <a:endParaRPr kumimoji="1" lang="zh-CN" altLang="en-US" sz="2000" b="0" dirty="0">
              <a:solidFill>
                <a:srgbClr val="F92D37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6334" name="Text Box 14"/>
          <p:cNvSpPr txBox="1">
            <a:spLocks noChangeArrowheads="1"/>
          </p:cNvSpPr>
          <p:nvPr/>
        </p:nvSpPr>
        <p:spPr bwMode="auto">
          <a:xfrm>
            <a:off x="1351280" y="2203133"/>
            <a:ext cx="6103952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indent="0" algn="l">
              <a:spcBef>
                <a:spcPct val="50000"/>
              </a:spcBef>
              <a:buFont typeface="Wingdings" panose="05000000000000000000" charset="0"/>
              <a:buNone/>
            </a:pP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一趟直接插入排序：在有序区中插入</a:t>
            </a:r>
            <a:r>
              <a:rPr kumimoji="1" lang="en-US" altLang="zh-CN" sz="2000" i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kumimoji="1"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</a:t>
            </a:r>
            <a:r>
              <a:rPr kumimoji="1" lang="en-US" altLang="zh-CN" sz="2000" i="1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</a:t>
            </a:r>
            <a:r>
              <a:rPr kumimoji="1"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]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</a:t>
            </a:r>
            <a:r>
              <a:rPr kumimoji="1"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过</a:t>
            </a:r>
            <a:r>
              <a:rPr kumimoji="1"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程</a:t>
            </a:r>
            <a:endParaRPr kumimoji="1"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56337" name="Text Box 17"/>
          <p:cNvSpPr txBox="1">
            <a:spLocks noChangeArrowheads="1"/>
          </p:cNvSpPr>
          <p:nvPr/>
        </p:nvSpPr>
        <p:spPr bwMode="auto">
          <a:xfrm>
            <a:off x="3337543" y="2852103"/>
            <a:ext cx="2143139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有序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区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[0..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-1]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56338" name="Text Box 18"/>
          <p:cNvSpPr txBox="1">
            <a:spLocks noChangeArrowheads="1"/>
          </p:cNvSpPr>
          <p:nvPr/>
        </p:nvSpPr>
        <p:spPr bwMode="auto">
          <a:xfrm>
            <a:off x="7266633" y="4203620"/>
            <a:ext cx="2071702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无序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区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..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-1]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56339" name="AutoShape 19"/>
          <p:cNvSpPr/>
          <p:nvPr/>
        </p:nvSpPr>
        <p:spPr bwMode="auto">
          <a:xfrm rot="5400000">
            <a:off x="4255135" y="1980565"/>
            <a:ext cx="287338" cy="3024188"/>
          </a:xfrm>
          <a:prstGeom prst="leftBrace">
            <a:avLst>
              <a:gd name="adj1" fmla="val 87707"/>
              <a:gd name="adj2" fmla="val 50000"/>
            </a:avLst>
          </a:prstGeom>
          <a:noFill/>
          <a:ln w="28575">
            <a:solidFill>
              <a:srgbClr val="993366"/>
            </a:solidFill>
            <a:miter lim="800000"/>
          </a:ln>
          <a:effectLst/>
        </p:spPr>
        <p:txBody>
          <a:bodyPr wrap="none" anchor="ctr"/>
          <a:p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340" name="Text Box 20"/>
          <p:cNvSpPr txBox="1">
            <a:spLocks noChangeArrowheads="1"/>
          </p:cNvSpPr>
          <p:nvPr/>
        </p:nvSpPr>
        <p:spPr bwMode="auto">
          <a:xfrm>
            <a:off x="3605848" y="5010775"/>
            <a:ext cx="1946273" cy="35721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lnSpc>
                <a:spcPts val="2000"/>
              </a:lnSpc>
              <a:spcBef>
                <a:spcPct val="50000"/>
              </a:spcBef>
            </a:pPr>
            <a:r>
              <a:rPr lang="en-US" altLang="zh-CN" sz="1800" i="1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[</a:t>
            </a:r>
            <a:r>
              <a:rPr lang="en-US" altLang="zh-CN" sz="1800" i="1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j</a:t>
            </a:r>
            <a:r>
              <a:rPr lang="en-US" altLang="zh-CN" sz="180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+1</a:t>
            </a:r>
            <a:r>
              <a:rPr lang="en-US" altLang="zh-CN" sz="1800" dirty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]=</a:t>
            </a:r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tmp</a:t>
            </a:r>
            <a:endParaRPr lang="en-US" altLang="zh-CN" sz="18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5" name="组合 24"/>
          <p:cNvGrpSpPr/>
          <p:nvPr/>
        </p:nvGrpSpPr>
        <p:grpSpPr>
          <a:xfrm>
            <a:off x="5854065" y="4161990"/>
            <a:ext cx="1452584" cy="565980"/>
            <a:chOff x="4953000" y="2946600"/>
            <a:chExt cx="1452584" cy="565980"/>
          </a:xfrm>
        </p:grpSpPr>
        <p:sp>
          <p:nvSpPr>
            <p:cNvPr id="56343" name="Text Box 23"/>
            <p:cNvSpPr txBox="1">
              <a:spLocks noChangeArrowheads="1"/>
            </p:cNvSpPr>
            <p:nvPr/>
          </p:nvSpPr>
          <p:spPr bwMode="auto">
            <a:xfrm>
              <a:off x="5643570" y="3143248"/>
              <a:ext cx="762014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p>
              <a:pPr algn="l">
                <a:spcBef>
                  <a:spcPct val="50000"/>
                </a:spcBef>
              </a:pPr>
              <a:r>
                <a:rPr lang="en-US" altLang="zh-CN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tmp</a:t>
              </a:r>
              <a:endParaRPr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6" name="直接箭头连接符 5"/>
            <p:cNvCxnSpPr>
              <a:stCxn id="56330" idx="2"/>
              <a:endCxn id="56343" idx="1"/>
            </p:cNvCxnSpPr>
            <p:nvPr/>
          </p:nvCxnSpPr>
          <p:spPr>
            <a:xfrm>
              <a:off x="4953000" y="2946600"/>
              <a:ext cx="690880" cy="381635"/>
            </a:xfrm>
            <a:prstGeom prst="straightConnector1">
              <a:avLst/>
            </a:prstGeom>
            <a:ln w="38100">
              <a:solidFill>
                <a:srgbClr val="008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29"/>
          <p:cNvGrpSpPr/>
          <p:nvPr/>
        </p:nvGrpSpPr>
        <p:grpSpPr>
          <a:xfrm>
            <a:off x="3480419" y="5501646"/>
            <a:ext cx="4143404" cy="827408"/>
            <a:chOff x="2285984" y="4572008"/>
            <a:chExt cx="3786214" cy="827408"/>
          </a:xfrm>
        </p:grpSpPr>
        <p:sp>
          <p:nvSpPr>
            <p:cNvPr id="18" name="TextBox 23"/>
            <p:cNvSpPr txBox="1"/>
            <p:nvPr/>
          </p:nvSpPr>
          <p:spPr>
            <a:xfrm>
              <a:off x="2285984" y="5000636"/>
              <a:ext cx="378621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使</a:t>
              </a:r>
              <a:r>
                <a:rPr lang="en-US" altLang="zh-CN" sz="2000" i="1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R</a:t>
              </a:r>
              <a:r>
                <a:rPr lang="en-US" altLang="zh-CN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[0..</a:t>
              </a:r>
              <a:r>
                <a:rPr lang="en-US" altLang="zh-CN" sz="2000" i="1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i</a:t>
              </a:r>
              <a:r>
                <a:rPr lang="en-US" altLang="zh-CN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]</a:t>
              </a:r>
              <a:r>
                <a:rPr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有序 </a:t>
              </a:r>
              <a:r>
                <a:rPr lang="zh-CN" altLang="en-US" sz="2000" smtClean="0">
                  <a:solidFill>
                    <a:srgbClr val="FF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Wingdings" panose="05000000000000000000"/>
                </a:rPr>
                <a:t></a:t>
              </a:r>
              <a:r>
                <a:rPr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  <a:sym typeface="Wingdings" panose="05000000000000000000"/>
                </a:rPr>
                <a:t> 扩大有序区</a:t>
              </a:r>
              <a:r>
                <a:rPr lang="zh-CN" altLang="en-US" sz="2000" smtClean="0"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  <a:sym typeface="Wingdings" panose="05000000000000000000"/>
                </a:rPr>
                <a:t> </a:t>
              </a:r>
              <a:endParaRPr lang="zh-CN" altLang="en-US" sz="200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下箭头 19"/>
            <p:cNvSpPr/>
            <p:nvPr/>
          </p:nvSpPr>
          <p:spPr>
            <a:xfrm>
              <a:off x="3214678" y="4572008"/>
              <a:ext cx="214314" cy="357190"/>
            </a:xfrm>
            <a:prstGeom prst="down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980617" y="4654791"/>
            <a:ext cx="242889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800" i="1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j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]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大时便后移</a:t>
            </a:r>
            <a:endParaRPr lang="en-US" altLang="zh-CN" sz="200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6347456" y="3255281"/>
            <a:ext cx="3205193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lang="zh-CN" altLang="en-US" sz="180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当</a:t>
            </a:r>
            <a:r>
              <a:rPr lang="en-US" altLang="zh-CN" sz="1800" i="1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[</a:t>
            </a:r>
            <a:r>
              <a:rPr lang="en-US" altLang="zh-CN" sz="1800" i="1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].key&lt;</a:t>
            </a:r>
            <a:r>
              <a:rPr lang="en-US" altLang="zh-CN" sz="1800" i="1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[</a:t>
            </a:r>
            <a:r>
              <a:rPr lang="en-US" altLang="zh-CN" sz="1800" i="1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-1].key</a:t>
            </a:r>
            <a:r>
              <a:rPr lang="zh-CN" altLang="en-US" sz="180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时</a:t>
            </a:r>
            <a:endParaRPr lang="zh-CN" altLang="en-US" sz="1800"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33755" y="1473835"/>
            <a:ext cx="23291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 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直接插入排序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48030" y="2198370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7" name="TextBox 3"/>
          <p:cNvSpPr txBox="1"/>
          <p:nvPr/>
        </p:nvSpPr>
        <p:spPr>
          <a:xfrm>
            <a:off x="0" y="-381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07083 -2.22222E-6 " pathEditMode="relative" ptsTypes="AA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33" grpId="0" bldLvl="0" animBg="1"/>
      <p:bldP spid="56340" grpId="0" bldLvl="0" animBg="1"/>
      <p:bldP spid="31" grpId="0"/>
      <p:bldP spid="3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8" name="Rectangle 7" descr="信纸" hidden="1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7185" y="96139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r>
              <a:rPr lang="en-US" altLang="zh-CN" sz="24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zh-CN" altLang="en-US" sz="2400" b="0" dirty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立方体 6"/>
          <p:cNvSpPr/>
          <p:nvPr/>
        </p:nvSpPr>
        <p:spPr>
          <a:xfrm>
            <a:off x="6335394" y="2244464"/>
            <a:ext cx="500066" cy="79200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9</a:t>
            </a:r>
            <a:endParaRPr lang="zh-CN" altLang="en-US" sz="1800"/>
          </a:p>
        </p:txBody>
      </p:sp>
      <p:sp>
        <p:nvSpPr>
          <p:cNvPr id="9" name="立方体 8"/>
          <p:cNvSpPr/>
          <p:nvPr/>
        </p:nvSpPr>
        <p:spPr>
          <a:xfrm>
            <a:off x="5549576" y="2316464"/>
            <a:ext cx="500066" cy="72000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7</a:t>
            </a:r>
            <a:endParaRPr lang="zh-CN" altLang="en-US" sz="1800"/>
          </a:p>
        </p:txBody>
      </p:sp>
      <p:sp>
        <p:nvSpPr>
          <p:cNvPr id="10" name="立方体 9"/>
          <p:cNvSpPr/>
          <p:nvPr/>
        </p:nvSpPr>
        <p:spPr>
          <a:xfrm>
            <a:off x="7121212" y="2352464"/>
            <a:ext cx="500066" cy="684000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6</a:t>
            </a:r>
            <a:endParaRPr lang="zh-CN" altLang="en-US" sz="1800"/>
          </a:p>
        </p:txBody>
      </p:sp>
      <p:sp>
        <p:nvSpPr>
          <p:cNvPr id="11" name="立方体 10"/>
          <p:cNvSpPr/>
          <p:nvPr/>
        </p:nvSpPr>
        <p:spPr>
          <a:xfrm>
            <a:off x="4763758" y="2460464"/>
            <a:ext cx="500066" cy="57600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3</a:t>
            </a:r>
            <a:endParaRPr lang="zh-CN" altLang="en-US" sz="1800"/>
          </a:p>
        </p:txBody>
      </p:sp>
      <p:sp>
        <p:nvSpPr>
          <p:cNvPr id="12" name="立方体 11"/>
          <p:cNvSpPr/>
          <p:nvPr/>
        </p:nvSpPr>
        <p:spPr>
          <a:xfrm>
            <a:off x="3977940" y="2532464"/>
            <a:ext cx="500066" cy="50400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1</a:t>
            </a:r>
            <a:endParaRPr lang="zh-CN" altLang="en-US" sz="1800"/>
          </a:p>
        </p:txBody>
      </p:sp>
      <p:sp>
        <p:nvSpPr>
          <p:cNvPr id="13" name="TextBox 7"/>
          <p:cNvSpPr txBox="1"/>
          <p:nvPr/>
        </p:nvSpPr>
        <p:spPr>
          <a:xfrm>
            <a:off x="2828580" y="2173588"/>
            <a:ext cx="85725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例如</a:t>
            </a:r>
            <a:endParaRPr lang="zh-CN" altLang="en-US" sz="2000" smtClean="0"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4049378" y="18989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4835196" y="18989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0"/>
          <p:cNvSpPr txBox="1"/>
          <p:nvPr/>
        </p:nvSpPr>
        <p:spPr>
          <a:xfrm>
            <a:off x="5692452" y="18989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6406832" y="18989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7192650" y="18989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3" name="组合 17"/>
          <p:cNvGrpSpPr/>
          <p:nvPr/>
        </p:nvGrpSpPr>
        <p:grpSpPr>
          <a:xfrm>
            <a:off x="4064022" y="3173720"/>
            <a:ext cx="2700000" cy="654052"/>
            <a:chOff x="2157752" y="2000240"/>
            <a:chExt cx="2700000" cy="654052"/>
          </a:xfrm>
        </p:grpSpPr>
        <p:sp>
          <p:nvSpPr>
            <p:cNvPr id="24" name="Text Box 6"/>
            <p:cNvSpPr txBox="1">
              <a:spLocks noChangeArrowheads="1"/>
            </p:cNvSpPr>
            <p:nvPr/>
          </p:nvSpPr>
          <p:spPr bwMode="auto">
            <a:xfrm>
              <a:off x="3000364" y="2285992"/>
              <a:ext cx="936623" cy="3683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p>
              <a:pPr algn="l">
                <a:spcBef>
                  <a:spcPct val="50000"/>
                </a:spcBef>
              </a:pPr>
              <a:r>
                <a:rPr lang="zh-CN" altLang="en-US" sz="1800" dirty="0"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rPr>
                <a:t>有序区</a:t>
              </a:r>
              <a:endPara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5" name="右大括号 24"/>
            <p:cNvSpPr/>
            <p:nvPr/>
          </p:nvSpPr>
          <p:spPr>
            <a:xfrm rot="5400000">
              <a:off x="3364876" y="793116"/>
              <a:ext cx="285752" cy="2700000"/>
            </a:xfrm>
            <a:prstGeom prst="rightBrac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27" name="直接箭头连接符 26"/>
          <p:cNvCxnSpPr/>
          <p:nvPr/>
        </p:nvCxnSpPr>
        <p:spPr>
          <a:xfrm rot="5400000" flipH="1" flipV="1">
            <a:off x="7122006" y="3316596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8" name="组合 24"/>
          <p:cNvGrpSpPr/>
          <p:nvPr/>
        </p:nvGrpSpPr>
        <p:grpSpPr>
          <a:xfrm>
            <a:off x="3977940" y="3745224"/>
            <a:ext cx="3643338" cy="1684132"/>
            <a:chOff x="2071670" y="2602124"/>
            <a:chExt cx="3643338" cy="1684132"/>
          </a:xfrm>
        </p:grpSpPr>
        <p:sp>
          <p:nvSpPr>
            <p:cNvPr id="29" name="立方体 28"/>
            <p:cNvSpPr/>
            <p:nvPr/>
          </p:nvSpPr>
          <p:spPr>
            <a:xfrm>
              <a:off x="5214942" y="3494256"/>
              <a:ext cx="500066" cy="792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9</a:t>
              </a:r>
              <a:endParaRPr lang="zh-CN" altLang="en-US" sz="1800"/>
            </a:p>
          </p:txBody>
        </p:sp>
        <p:sp>
          <p:nvSpPr>
            <p:cNvPr id="30" name="立方体 29"/>
            <p:cNvSpPr/>
            <p:nvPr/>
          </p:nvSpPr>
          <p:spPr>
            <a:xfrm>
              <a:off x="4429124" y="3566256"/>
              <a:ext cx="500066" cy="720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7</a:t>
              </a:r>
              <a:endParaRPr lang="zh-CN" altLang="en-US" sz="1800"/>
            </a:p>
          </p:txBody>
        </p:sp>
        <p:sp>
          <p:nvSpPr>
            <p:cNvPr id="33" name="立方体 32"/>
            <p:cNvSpPr/>
            <p:nvPr/>
          </p:nvSpPr>
          <p:spPr>
            <a:xfrm>
              <a:off x="3643306" y="3602256"/>
              <a:ext cx="500066" cy="684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6</a:t>
              </a:r>
              <a:endParaRPr lang="zh-CN" altLang="en-US" sz="1800"/>
            </a:p>
          </p:txBody>
        </p:sp>
        <p:sp>
          <p:nvSpPr>
            <p:cNvPr id="34" name="立方体 33"/>
            <p:cNvSpPr/>
            <p:nvPr/>
          </p:nvSpPr>
          <p:spPr>
            <a:xfrm>
              <a:off x="2857488" y="3710256"/>
              <a:ext cx="500066" cy="576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3</a:t>
              </a:r>
              <a:endParaRPr lang="zh-CN" altLang="en-US" sz="1800"/>
            </a:p>
          </p:txBody>
        </p:sp>
        <p:sp>
          <p:nvSpPr>
            <p:cNvPr id="35" name="立方体 34"/>
            <p:cNvSpPr/>
            <p:nvPr/>
          </p:nvSpPr>
          <p:spPr>
            <a:xfrm>
              <a:off x="2071670" y="3782256"/>
              <a:ext cx="500066" cy="504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1</a:t>
              </a:r>
              <a:endParaRPr lang="zh-CN" altLang="en-US" sz="1800"/>
            </a:p>
          </p:txBody>
        </p:sp>
        <p:sp>
          <p:nvSpPr>
            <p:cNvPr id="36" name="下箭头 35"/>
            <p:cNvSpPr/>
            <p:nvPr/>
          </p:nvSpPr>
          <p:spPr>
            <a:xfrm>
              <a:off x="3714744" y="2602124"/>
              <a:ext cx="214314" cy="684000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7" name="TextBox 25"/>
          <p:cNvSpPr txBox="1"/>
          <p:nvPr/>
        </p:nvSpPr>
        <p:spPr>
          <a:xfrm>
            <a:off x="5049510" y="4102414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80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tmp</a:t>
            </a:r>
            <a:endParaRPr lang="zh-CN" altLang="en-US" sz="1800"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38" name="组合 29"/>
          <p:cNvGrpSpPr/>
          <p:nvPr/>
        </p:nvGrpSpPr>
        <p:grpSpPr>
          <a:xfrm>
            <a:off x="5988888" y="3003724"/>
            <a:ext cx="534667" cy="812939"/>
            <a:chOff x="4072570" y="1830244"/>
            <a:chExt cx="534667" cy="812939"/>
          </a:xfrm>
        </p:grpSpPr>
        <p:cxnSp>
          <p:nvCxnSpPr>
            <p:cNvPr id="39" name="直接箭头连接符 38"/>
            <p:cNvCxnSpPr>
              <a:stCxn id="7" idx="3"/>
            </p:cNvCxnSpPr>
            <p:nvPr/>
          </p:nvCxnSpPr>
          <p:spPr>
            <a:xfrm rot="5400000">
              <a:off x="3949804" y="1985750"/>
              <a:ext cx="780198" cy="53466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28"/>
            <p:cNvSpPr txBox="1"/>
            <p:nvPr/>
          </p:nvSpPr>
          <p:spPr>
            <a:xfrm rot="18421433">
              <a:off x="3968986" y="1946719"/>
              <a:ext cx="5715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9&gt;6</a:t>
              </a:r>
              <a:endParaRPr lang="zh-CN" altLang="en-US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1" name="组合 33"/>
          <p:cNvGrpSpPr/>
          <p:nvPr/>
        </p:nvGrpSpPr>
        <p:grpSpPr>
          <a:xfrm>
            <a:off x="5263824" y="3036464"/>
            <a:ext cx="571504" cy="780198"/>
            <a:chOff x="3357554" y="1862984"/>
            <a:chExt cx="571504" cy="780198"/>
          </a:xfrm>
        </p:grpSpPr>
        <p:cxnSp>
          <p:nvCxnSpPr>
            <p:cNvPr id="42" name="直接箭头连接符 41"/>
            <p:cNvCxnSpPr>
              <a:stCxn id="9" idx="3"/>
            </p:cNvCxnSpPr>
            <p:nvPr/>
          </p:nvCxnSpPr>
          <p:spPr>
            <a:xfrm rot="16200000" flipH="1">
              <a:off x="3489845" y="2203969"/>
              <a:ext cx="780198" cy="9822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32"/>
            <p:cNvSpPr txBox="1"/>
            <p:nvPr/>
          </p:nvSpPr>
          <p:spPr>
            <a:xfrm>
              <a:off x="3357554" y="2071678"/>
              <a:ext cx="5715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7&gt;6</a:t>
              </a:r>
              <a:endParaRPr lang="zh-CN" altLang="en-US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4" name="组合 38"/>
          <p:cNvGrpSpPr/>
          <p:nvPr/>
        </p:nvGrpSpPr>
        <p:grpSpPr>
          <a:xfrm>
            <a:off x="4906634" y="3102282"/>
            <a:ext cx="785818" cy="714380"/>
            <a:chOff x="3000364" y="1928802"/>
            <a:chExt cx="785818" cy="714380"/>
          </a:xfrm>
        </p:grpSpPr>
        <p:cxnSp>
          <p:nvCxnSpPr>
            <p:cNvPr id="45" name="直接箭头连接符 44"/>
            <p:cNvCxnSpPr/>
            <p:nvPr/>
          </p:nvCxnSpPr>
          <p:spPr>
            <a:xfrm rot="16200000" flipH="1">
              <a:off x="3214678" y="2071678"/>
              <a:ext cx="714380" cy="42862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37"/>
            <p:cNvSpPr txBox="1"/>
            <p:nvPr/>
          </p:nvSpPr>
          <p:spPr>
            <a:xfrm>
              <a:off x="3000364" y="2071678"/>
              <a:ext cx="5715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3&lt;6</a:t>
              </a:r>
              <a:endParaRPr lang="zh-CN" altLang="en-US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7" name="TextBox 39"/>
          <p:cNvSpPr txBox="1"/>
          <p:nvPr/>
        </p:nvSpPr>
        <p:spPr>
          <a:xfrm>
            <a:off x="7621278" y="3459472"/>
            <a:ext cx="3143272" cy="808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2800"/>
              </a:lnSpc>
            </a:pPr>
            <a:r>
              <a:rPr lang="zh-CN" altLang="en-US" sz="2000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</a:t>
            </a:r>
            <a:r>
              <a:rPr lang="zh-CN" altLang="en-US" sz="200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 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在无序区从后向前查找≤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tmp.key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的第一个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j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]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48970" y="843280"/>
            <a:ext cx="2265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直接插入排序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02665" y="1465580"/>
            <a:ext cx="272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Font typeface="Wingdings" panose="05000000000000000000" charset="0"/>
              <a:buNone/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在无序区从后向前查找</a:t>
            </a:r>
            <a:endParaRPr lang="zh-CN" altLang="en-US" sz="2000"/>
          </a:p>
        </p:txBody>
      </p:sp>
      <p:sp>
        <p:nvSpPr>
          <p:cNvPr id="3" name="椭圆 2"/>
          <p:cNvSpPr/>
          <p:nvPr/>
        </p:nvSpPr>
        <p:spPr>
          <a:xfrm>
            <a:off x="669290" y="1509395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63336E-6 C -0.00208 0.02475 -0.00417 0.04973 -0.01858 0.07633 C -0.03299 0.10293 -0.06285 0.13462 -0.08681 0.15961 C -0.11076 0.18459 -0.14653 0.21258 -0.16233 0.22646 " pathEditMode="relative" rAng="0" ptsTypes="aaaa">
                                      <p:cBhvr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" y="1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9 0.00787 L 0.08281 -0.0030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94 0.00278 L 0.07744 -8.37381E-7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233 0.22646 C -0.1651 0.18945 -0.17535 0.05019 -0.17882 0.00393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" y="-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0" grpId="0" bldLvl="0" animBg="1"/>
      <p:bldP spid="10" grpId="1" bldLvl="0" animBg="1"/>
      <p:bldP spid="37" grpId="0"/>
      <p:bldP spid="37" grpId="1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541135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7185" y="82169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en-US" altLang="zh-CN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47065" y="1514475"/>
            <a:ext cx="2392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1.. 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直接插入排序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4395" y="3074670"/>
            <a:ext cx="5132705" cy="14763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设待排序的表有</a:t>
            </a:r>
            <a:r>
              <a:rPr 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10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个元素，其关键字分别为（</a:t>
            </a:r>
            <a:r>
              <a:rPr 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9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8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7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6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5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4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3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0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）。说明采用</a:t>
            </a:r>
            <a:r>
              <a:rPr lang="zh-CN" altLang="en-US" sz="200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直接插入排序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方法进行排序的过程。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12" name="图片 11" descr="graph-1019845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940000">
            <a:off x="5945505" y="982345"/>
            <a:ext cx="4742815" cy="48748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1225" y="2238375"/>
            <a:ext cx="26847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直接插入排序过程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49605" y="2257425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5" name="TextBox 3"/>
          <p:cNvSpPr txBox="1"/>
          <p:nvPr/>
        </p:nvSpPr>
        <p:spPr>
          <a:xfrm>
            <a:off x="0" y="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6" descr="新闻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909032" y="2175598"/>
            <a:ext cx="4594234" cy="521970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cs typeface="Consolas" panose="020B0609020204030204" pitchFamily="49" charset="0"/>
              </a:rPr>
              <a:t>1.1 </a:t>
            </a:r>
            <a:r>
              <a:rPr lang="zh-CN" altLang="en-US" sz="2800" spc="50">
                <a:ln w="11430">
                  <a:noFill/>
                </a:ln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cs typeface="Consolas" panose="020B0609020204030204" pitchFamily="49" charset="0"/>
              </a:rPr>
              <a:t>排序的基本概念</a:t>
            </a:r>
            <a:endParaRPr lang="zh-CN" altLang="en-US" sz="2800" spc="50" dirty="0">
              <a:ln w="11430">
                <a:noFill/>
              </a:ln>
              <a:solidFill>
                <a:schemeClr val="bg1"/>
              </a:solidFill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2" name="Rectangle 4" descr="新闻纸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909032" y="3191260"/>
            <a:ext cx="4594234" cy="521970"/>
          </a:xfrm>
          <a:prstGeom prst="rect">
            <a:avLst/>
          </a:prstGeom>
          <a:solidFill>
            <a:srgbClr val="DFE1E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  <a:cs typeface="Consolas" panose="020B0609020204030204" pitchFamily="49" charset="0"/>
              </a:rPr>
              <a:t>1.2 </a:t>
            </a:r>
            <a:r>
              <a:rPr lang="zh-CN" altLang="en-US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  <a:cs typeface="Consolas" panose="020B0609020204030204" pitchFamily="49" charset="0"/>
              </a:rPr>
              <a:t>插入排序</a:t>
            </a:r>
            <a:r>
              <a:rPr lang="zh-CN" altLang="en-US" sz="2800" spc="50" dirty="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  <a:cs typeface="Consolas" panose="020B0609020204030204" pitchFamily="49" charset="0"/>
              </a:rPr>
              <a:t> </a:t>
            </a:r>
            <a:endParaRPr lang="zh-CN" altLang="en-US" sz="2800" spc="50" dirty="0">
              <a:ln w="1143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3" name="Rectangle 4" descr="新闻纸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909032" y="4165673"/>
            <a:ext cx="4594234" cy="521970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cs typeface="Consolas" panose="020B0609020204030204" pitchFamily="49" charset="0"/>
              </a:rPr>
              <a:t>1.3 </a:t>
            </a:r>
            <a:r>
              <a:rPr lang="zh-CN" altLang="en-US" sz="2800" spc="50">
                <a:ln w="11430">
                  <a:noFill/>
                </a:ln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cs typeface="Consolas" panose="020B0609020204030204" pitchFamily="49" charset="0"/>
              </a:rPr>
              <a:t>交换排序</a:t>
            </a:r>
            <a:endParaRPr lang="zh-CN" altLang="en-US" sz="2800" spc="50" dirty="0">
              <a:ln w="11430">
                <a:noFill/>
              </a:ln>
              <a:solidFill>
                <a:schemeClr val="bg1"/>
              </a:solidFill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4" name="Rectangle 4" descr="新闻纸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911687" y="3212837"/>
            <a:ext cx="4570160" cy="521970"/>
          </a:xfrm>
          <a:prstGeom prst="rect">
            <a:avLst/>
          </a:prstGeom>
          <a:solidFill>
            <a:srgbClr val="DFE1E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1.5 </a:t>
            </a:r>
            <a:r>
              <a:rPr lang="zh-CN" altLang="en-US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归并排序</a:t>
            </a:r>
            <a:endParaRPr lang="zh-CN" altLang="en-US" sz="2800" spc="50" dirty="0">
              <a:ln w="1143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50495" y="922020"/>
            <a:ext cx="1507490" cy="1073038"/>
            <a:chOff x="580362" y="500043"/>
            <a:chExt cx="1482451" cy="1346106"/>
          </a:xfrm>
          <a:gradFill>
            <a:gsLst>
              <a:gs pos="0">
                <a:srgbClr val="F39801"/>
              </a:gs>
              <a:gs pos="100000">
                <a:srgbClr val="FC9A48"/>
              </a:gs>
            </a:gsLst>
            <a:lin ang="16200000" scaled="1"/>
          </a:gradFill>
        </p:grpSpPr>
        <p:grpSp>
          <p:nvGrpSpPr>
            <p:cNvPr id="17" name="组合 79"/>
            <p:cNvGrpSpPr/>
            <p:nvPr/>
          </p:nvGrpSpPr>
          <p:grpSpPr bwMode="auto">
            <a:xfrm>
              <a:off x="642907" y="500043"/>
              <a:ext cx="1301353" cy="1346106"/>
              <a:chOff x="6379728" y="2488774"/>
              <a:chExt cx="2543249" cy="2513016"/>
            </a:xfrm>
            <a:grpFill/>
          </p:grpSpPr>
          <p:sp>
            <p:nvSpPr>
              <p:cNvPr id="20" name="任意多边形 82"/>
              <p:cNvSpPr/>
              <p:nvPr/>
            </p:nvSpPr>
            <p:spPr>
              <a:xfrm rot="3738964">
                <a:off x="6379728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kern="0">
                  <a:solidFill>
                    <a:srgbClr val="FFFFFF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任意多边形 83"/>
              <p:cNvSpPr/>
              <p:nvPr/>
            </p:nvSpPr>
            <p:spPr>
              <a:xfrm rot="16377237">
                <a:off x="6446176" y="2510364"/>
                <a:ext cx="2476802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ker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" name="文本框 20"/>
            <p:cNvSpPr txBox="1">
              <a:spLocks noChangeArrowheads="1"/>
            </p:cNvSpPr>
            <p:nvPr/>
          </p:nvSpPr>
          <p:spPr bwMode="auto">
            <a:xfrm>
              <a:off x="580362" y="1161620"/>
              <a:ext cx="1482451" cy="42299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CONTENTS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20"/>
            <p:cNvSpPr txBox="1">
              <a:spLocks noChangeArrowheads="1"/>
            </p:cNvSpPr>
            <p:nvPr/>
          </p:nvSpPr>
          <p:spPr bwMode="auto">
            <a:xfrm>
              <a:off x="941560" y="785794"/>
              <a:ext cx="729422" cy="462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contourClr>
                  <a:srgbClr val="DDDDDD"/>
                </a:contourClr>
              </a:sp3d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zh-CN" altLang="en-US" sz="1800" spc="150" dirty="0">
                  <a:ln w="11430"/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提纲</a:t>
              </a:r>
              <a:endParaRPr lang="zh-CN" altLang="en-US" sz="1800" spc="150" dirty="0">
                <a:ln w="11430"/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sp>
        <p:nvSpPr>
          <p:cNvPr id="23" name="TextBox 3"/>
          <p:cNvSpPr txBox="1"/>
          <p:nvPr/>
        </p:nvSpPr>
        <p:spPr>
          <a:xfrm>
            <a:off x="0" y="0"/>
            <a:ext cx="4288155" cy="583565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第</a:t>
            </a:r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10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章  内排序</a:t>
            </a:r>
            <a:r>
              <a:rPr lang="zh-CN" altLang="en-US" sz="3200" b="0">
                <a:ln w="11430">
                  <a:noFill/>
                </a:ln>
                <a:solidFill>
                  <a:schemeClr val="accent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zh-CN" altLang="en-US" sz="3200" b="0">
              <a:ln w="11430">
                <a:noFill/>
              </a:ln>
              <a:solidFill>
                <a:schemeClr val="accent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5400000">
            <a:off x="277635" y="2455960"/>
            <a:ext cx="523220" cy="398950"/>
          </a:xfrm>
          <a:prstGeom prst="triangl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6" descr="新闻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6910417" y="2133688"/>
            <a:ext cx="4594234" cy="521970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cs typeface="Consolas" panose="020B0609020204030204" pitchFamily="49" charset="0"/>
              </a:rPr>
              <a:t>1.4 </a:t>
            </a:r>
            <a:r>
              <a:rPr lang="zh-CN" altLang="en-US" sz="2800" spc="50">
                <a:ln w="11430">
                  <a:noFill/>
                </a:ln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cs typeface="Consolas" panose="020B0609020204030204" pitchFamily="49" charset="0"/>
              </a:rPr>
              <a:t>选择排序</a:t>
            </a:r>
            <a:endParaRPr lang="zh-CN" altLang="en-US" sz="2800" spc="50" dirty="0">
              <a:ln w="11430">
                <a:noFill/>
              </a:ln>
              <a:solidFill>
                <a:schemeClr val="bg1"/>
              </a:solidFill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5" name="Rectangle 4" descr="新闻纸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2991485" y="5254625"/>
            <a:ext cx="6151245" cy="521970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cs typeface="Consolas" panose="020B0609020204030204" pitchFamily="49" charset="0"/>
              </a:rPr>
              <a:t>1.7 </a:t>
            </a:r>
            <a:r>
              <a:rPr lang="zh-CN" altLang="en-US" sz="2800" spc="50">
                <a:ln w="11430">
                  <a:noFill/>
                </a:ln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cs typeface="Consolas" panose="020B0609020204030204" pitchFamily="49" charset="0"/>
              </a:rPr>
              <a:t>各种内排序方法的比较和选择</a:t>
            </a:r>
            <a:endParaRPr lang="zh-CN" altLang="en-US" sz="2800" spc="50" dirty="0">
              <a:ln w="11430">
                <a:noFill/>
              </a:ln>
              <a:solidFill>
                <a:schemeClr val="bg1"/>
              </a:solidFill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6" name="Rectangle 4" descr="新闻纸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902162" y="4099633"/>
            <a:ext cx="4594234" cy="521970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 dirty="0">
                <a:ln w="11430">
                  <a:noFill/>
                </a:ln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cs typeface="Consolas" panose="020B0609020204030204" pitchFamily="49" charset="0"/>
              </a:rPr>
              <a:t>1.6 </a:t>
            </a:r>
            <a:r>
              <a:rPr lang="zh-CN" altLang="en-US" sz="2800" spc="50" dirty="0">
                <a:ln w="11430">
                  <a:noFill/>
                </a:ln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cs typeface="Consolas" panose="020B0609020204030204" pitchFamily="49" charset="0"/>
              </a:rPr>
              <a:t>基数排序</a:t>
            </a:r>
            <a:endParaRPr lang="zh-CN" altLang="en-US" sz="2800" spc="50" dirty="0">
              <a:ln w="11430">
                <a:noFill/>
              </a:ln>
              <a:solidFill>
                <a:schemeClr val="bg1"/>
              </a:solidFill>
              <a:latin typeface="Consolas" panose="020B0609020204030204" pitchFamily="49" charset="0"/>
              <a:ea typeface="微软雅黑" panose="020B0503020204020204" charset="-122"/>
              <a:cs typeface="Consolas" panose="020B0609020204030204" pitchFamily="49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7185" y="76581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en-US" altLang="zh-CN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38225" y="1858010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直接插入排序的过程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2219932" y="2702858"/>
            <a:ext cx="10001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初始：</a:t>
            </a:r>
            <a:endParaRPr lang="zh-CN" altLang="en-US" sz="20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4" name="立方体 23"/>
          <p:cNvSpPr/>
          <p:nvPr/>
        </p:nvSpPr>
        <p:spPr>
          <a:xfrm>
            <a:off x="3258165" y="2635081"/>
            <a:ext cx="500066" cy="79200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smtClean="0"/>
              <a:t>9</a:t>
            </a:r>
            <a:endParaRPr lang="zh-CN" altLang="en-US" sz="1800"/>
          </a:p>
        </p:txBody>
      </p:sp>
      <p:sp>
        <p:nvSpPr>
          <p:cNvPr id="25" name="立方体 24"/>
          <p:cNvSpPr/>
          <p:nvPr/>
        </p:nvSpPr>
        <p:spPr>
          <a:xfrm>
            <a:off x="3901107" y="2671081"/>
            <a:ext cx="500066" cy="756000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smtClean="0"/>
              <a:t>8</a:t>
            </a:r>
            <a:endParaRPr lang="zh-CN" altLang="en-US" sz="1800"/>
          </a:p>
        </p:txBody>
      </p:sp>
      <p:sp>
        <p:nvSpPr>
          <p:cNvPr id="26" name="立方体 25"/>
          <p:cNvSpPr/>
          <p:nvPr/>
        </p:nvSpPr>
        <p:spPr>
          <a:xfrm>
            <a:off x="4604337" y="2707081"/>
            <a:ext cx="500066" cy="72000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smtClean="0"/>
              <a:t>7</a:t>
            </a:r>
            <a:endParaRPr lang="zh-CN" altLang="en-US" sz="1800"/>
          </a:p>
        </p:txBody>
      </p:sp>
      <p:sp>
        <p:nvSpPr>
          <p:cNvPr id="27" name="立方体 26"/>
          <p:cNvSpPr/>
          <p:nvPr/>
        </p:nvSpPr>
        <p:spPr>
          <a:xfrm>
            <a:off x="5258429" y="2757686"/>
            <a:ext cx="500066" cy="68400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smtClean="0"/>
              <a:t>6</a:t>
            </a:r>
            <a:endParaRPr lang="zh-CN" altLang="en-US" sz="1800"/>
          </a:p>
        </p:txBody>
      </p:sp>
      <p:sp>
        <p:nvSpPr>
          <p:cNvPr id="28" name="立方体 27"/>
          <p:cNvSpPr/>
          <p:nvPr/>
        </p:nvSpPr>
        <p:spPr>
          <a:xfrm>
            <a:off x="5972809" y="2793686"/>
            <a:ext cx="500066" cy="64800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smtClean="0"/>
              <a:t>5</a:t>
            </a:r>
            <a:endParaRPr lang="zh-CN" altLang="en-US" sz="1800"/>
          </a:p>
        </p:txBody>
      </p:sp>
      <p:sp>
        <p:nvSpPr>
          <p:cNvPr id="29" name="立方体 28"/>
          <p:cNvSpPr/>
          <p:nvPr/>
        </p:nvSpPr>
        <p:spPr>
          <a:xfrm>
            <a:off x="6687189" y="2829686"/>
            <a:ext cx="500066" cy="61200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smtClean="0"/>
              <a:t>4</a:t>
            </a:r>
            <a:endParaRPr lang="zh-CN" altLang="en-US" sz="1800"/>
          </a:p>
        </p:txBody>
      </p:sp>
      <p:sp>
        <p:nvSpPr>
          <p:cNvPr id="30" name="立方体 29"/>
          <p:cNvSpPr/>
          <p:nvPr/>
        </p:nvSpPr>
        <p:spPr>
          <a:xfrm>
            <a:off x="7401569" y="2865686"/>
            <a:ext cx="500066" cy="57600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smtClean="0"/>
              <a:t>3</a:t>
            </a:r>
            <a:endParaRPr lang="zh-CN" altLang="en-US" sz="1800"/>
          </a:p>
        </p:txBody>
      </p:sp>
      <p:sp>
        <p:nvSpPr>
          <p:cNvPr id="31" name="立方体 30"/>
          <p:cNvSpPr/>
          <p:nvPr/>
        </p:nvSpPr>
        <p:spPr>
          <a:xfrm>
            <a:off x="8115949" y="2901686"/>
            <a:ext cx="500066" cy="54000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smtClean="0"/>
              <a:t>2</a:t>
            </a:r>
            <a:endParaRPr lang="zh-CN" altLang="en-US" sz="1800"/>
          </a:p>
        </p:txBody>
      </p:sp>
      <p:sp>
        <p:nvSpPr>
          <p:cNvPr id="32" name="立方体 31"/>
          <p:cNvSpPr/>
          <p:nvPr/>
        </p:nvSpPr>
        <p:spPr>
          <a:xfrm>
            <a:off x="8809374" y="2923081"/>
            <a:ext cx="500066" cy="50400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smtClean="0"/>
              <a:t>1</a:t>
            </a:r>
            <a:endParaRPr lang="zh-CN" altLang="en-US" sz="1800"/>
          </a:p>
        </p:txBody>
      </p:sp>
      <p:sp>
        <p:nvSpPr>
          <p:cNvPr id="33" name="立方体 32"/>
          <p:cNvSpPr/>
          <p:nvPr/>
        </p:nvSpPr>
        <p:spPr>
          <a:xfrm>
            <a:off x="9523754" y="2973686"/>
            <a:ext cx="500066" cy="46800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smtClean="0"/>
              <a:t>0</a:t>
            </a:r>
            <a:endParaRPr lang="zh-CN" altLang="en-US" sz="1800"/>
          </a:p>
        </p:txBody>
      </p:sp>
      <p:sp>
        <p:nvSpPr>
          <p:cNvPr id="35" name="TextBox 34"/>
          <p:cNvSpPr txBox="1"/>
          <p:nvPr/>
        </p:nvSpPr>
        <p:spPr>
          <a:xfrm>
            <a:off x="3258165" y="22877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01107" y="22877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86925" y="22877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01305" y="22877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44247" y="22877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58627" y="22877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73007" y="22877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187387" y="22877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01767" y="22877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544709" y="228778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组合 85"/>
          <p:cNvGrpSpPr/>
          <p:nvPr/>
        </p:nvGrpSpPr>
        <p:grpSpPr>
          <a:xfrm>
            <a:off x="2272003" y="3659346"/>
            <a:ext cx="7661012" cy="792000"/>
            <a:chOff x="840078" y="2065496"/>
            <a:chExt cx="7661012" cy="792000"/>
          </a:xfrm>
        </p:grpSpPr>
        <p:sp>
          <p:nvSpPr>
            <p:cNvPr id="34" name="TextBox 33"/>
            <p:cNvSpPr txBox="1"/>
            <p:nvPr/>
          </p:nvSpPr>
          <p:spPr>
            <a:xfrm>
              <a:off x="840078" y="2243072"/>
              <a:ext cx="857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i=1</a:t>
              </a:r>
              <a:r>
                <a:rPr lang="zh-CN" altLang="en-US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：</a:t>
              </a:r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45" name="立方体 44"/>
            <p:cNvSpPr/>
            <p:nvPr/>
          </p:nvSpPr>
          <p:spPr>
            <a:xfrm>
              <a:off x="2357422" y="2065496"/>
              <a:ext cx="500066" cy="792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9</a:t>
              </a:r>
              <a:endParaRPr lang="zh-CN" altLang="en-US" sz="1800"/>
            </a:p>
          </p:txBody>
        </p:sp>
        <p:sp>
          <p:nvSpPr>
            <p:cNvPr id="46" name="立方体 45"/>
            <p:cNvSpPr/>
            <p:nvPr/>
          </p:nvSpPr>
          <p:spPr>
            <a:xfrm>
              <a:off x="1714480" y="2101496"/>
              <a:ext cx="500066" cy="756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8</a:t>
              </a:r>
              <a:endParaRPr lang="zh-CN" altLang="en-US" sz="1800"/>
            </a:p>
          </p:txBody>
        </p:sp>
        <p:sp>
          <p:nvSpPr>
            <p:cNvPr id="47" name="立方体 46"/>
            <p:cNvSpPr/>
            <p:nvPr/>
          </p:nvSpPr>
          <p:spPr>
            <a:xfrm>
              <a:off x="3060652" y="2137496"/>
              <a:ext cx="500066" cy="720000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7</a:t>
              </a:r>
              <a:endParaRPr lang="zh-CN" altLang="en-US" sz="1800"/>
            </a:p>
          </p:txBody>
        </p:sp>
        <p:sp>
          <p:nvSpPr>
            <p:cNvPr id="7" name="立方体 6"/>
            <p:cNvSpPr/>
            <p:nvPr/>
          </p:nvSpPr>
          <p:spPr>
            <a:xfrm>
              <a:off x="3714744" y="2173496"/>
              <a:ext cx="500066" cy="684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6</a:t>
              </a:r>
              <a:endParaRPr lang="zh-CN" altLang="en-US" sz="1800"/>
            </a:p>
          </p:txBody>
        </p:sp>
        <p:sp>
          <p:nvSpPr>
            <p:cNvPr id="49" name="立方体 48"/>
            <p:cNvSpPr/>
            <p:nvPr/>
          </p:nvSpPr>
          <p:spPr>
            <a:xfrm>
              <a:off x="4429124" y="2209496"/>
              <a:ext cx="500066" cy="648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5</a:t>
              </a:r>
              <a:endParaRPr lang="zh-CN" altLang="en-US" sz="1800"/>
            </a:p>
          </p:txBody>
        </p:sp>
        <p:sp>
          <p:nvSpPr>
            <p:cNvPr id="50" name="立方体 49"/>
            <p:cNvSpPr/>
            <p:nvPr/>
          </p:nvSpPr>
          <p:spPr>
            <a:xfrm>
              <a:off x="5143504" y="2245496"/>
              <a:ext cx="500066" cy="612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4</a:t>
              </a:r>
              <a:endParaRPr lang="zh-CN" altLang="en-US" sz="1800"/>
            </a:p>
          </p:txBody>
        </p:sp>
        <p:sp>
          <p:nvSpPr>
            <p:cNvPr id="51" name="立方体 50"/>
            <p:cNvSpPr/>
            <p:nvPr/>
          </p:nvSpPr>
          <p:spPr>
            <a:xfrm>
              <a:off x="5857884" y="2281496"/>
              <a:ext cx="500066" cy="576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3</a:t>
              </a:r>
              <a:endParaRPr lang="zh-CN" altLang="en-US" sz="1800"/>
            </a:p>
          </p:txBody>
        </p:sp>
        <p:sp>
          <p:nvSpPr>
            <p:cNvPr id="52" name="立方体 51"/>
            <p:cNvSpPr/>
            <p:nvPr/>
          </p:nvSpPr>
          <p:spPr>
            <a:xfrm>
              <a:off x="6572264" y="2317496"/>
              <a:ext cx="500066" cy="540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2</a:t>
              </a:r>
              <a:endParaRPr lang="zh-CN" altLang="en-US" sz="1800"/>
            </a:p>
          </p:txBody>
        </p:sp>
        <p:sp>
          <p:nvSpPr>
            <p:cNvPr id="53" name="立方体 52"/>
            <p:cNvSpPr/>
            <p:nvPr/>
          </p:nvSpPr>
          <p:spPr>
            <a:xfrm>
              <a:off x="7286644" y="2353496"/>
              <a:ext cx="500066" cy="504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1</a:t>
              </a:r>
              <a:endParaRPr lang="zh-CN" altLang="en-US" sz="1800"/>
            </a:p>
          </p:txBody>
        </p:sp>
        <p:sp>
          <p:nvSpPr>
            <p:cNvPr id="54" name="立方体 53"/>
            <p:cNvSpPr/>
            <p:nvPr/>
          </p:nvSpPr>
          <p:spPr>
            <a:xfrm>
              <a:off x="8001024" y="2389496"/>
              <a:ext cx="500066" cy="468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0</a:t>
              </a:r>
              <a:endParaRPr lang="zh-CN" altLang="en-US" sz="1800"/>
            </a:p>
          </p:txBody>
        </p:sp>
      </p:grpSp>
      <p:cxnSp>
        <p:nvCxnSpPr>
          <p:cNvPr id="56" name="直接箭头连接符 55"/>
          <p:cNvCxnSpPr/>
          <p:nvPr/>
        </p:nvCxnSpPr>
        <p:spPr>
          <a:xfrm rot="16200000" flipV="1">
            <a:off x="3245054" y="3440079"/>
            <a:ext cx="357190" cy="111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 rot="16200000" flipV="1">
            <a:off x="3776676" y="4650350"/>
            <a:ext cx="360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9" name="组合 86"/>
          <p:cNvGrpSpPr/>
          <p:nvPr/>
        </p:nvGrpSpPr>
        <p:grpSpPr>
          <a:xfrm>
            <a:off x="2251048" y="4676720"/>
            <a:ext cx="7723877" cy="792000"/>
            <a:chOff x="777213" y="3585790"/>
            <a:chExt cx="7723877" cy="792000"/>
          </a:xfrm>
        </p:grpSpPr>
        <p:sp>
          <p:nvSpPr>
            <p:cNvPr id="58" name="TextBox 57"/>
            <p:cNvSpPr txBox="1"/>
            <p:nvPr/>
          </p:nvSpPr>
          <p:spPr>
            <a:xfrm>
              <a:off x="777213" y="3763366"/>
              <a:ext cx="857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i=2</a:t>
              </a:r>
              <a:r>
                <a:rPr lang="zh-CN" altLang="en-US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：</a:t>
              </a:r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9" name="立方体 58"/>
            <p:cNvSpPr/>
            <p:nvPr/>
          </p:nvSpPr>
          <p:spPr>
            <a:xfrm>
              <a:off x="3060652" y="3585790"/>
              <a:ext cx="500066" cy="792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9</a:t>
              </a:r>
              <a:endParaRPr lang="zh-CN" altLang="en-US" sz="1800"/>
            </a:p>
          </p:txBody>
        </p:sp>
        <p:sp>
          <p:nvSpPr>
            <p:cNvPr id="60" name="立方体 59"/>
            <p:cNvSpPr/>
            <p:nvPr/>
          </p:nvSpPr>
          <p:spPr>
            <a:xfrm>
              <a:off x="2357422" y="3621790"/>
              <a:ext cx="500066" cy="756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8</a:t>
              </a:r>
              <a:endParaRPr lang="zh-CN" altLang="en-US" sz="1800"/>
            </a:p>
          </p:txBody>
        </p:sp>
        <p:sp>
          <p:nvSpPr>
            <p:cNvPr id="61" name="立方体 60"/>
            <p:cNvSpPr/>
            <p:nvPr/>
          </p:nvSpPr>
          <p:spPr>
            <a:xfrm>
              <a:off x="1714480" y="3657790"/>
              <a:ext cx="500066" cy="720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7</a:t>
              </a:r>
              <a:endParaRPr lang="zh-CN" altLang="en-US" sz="1800"/>
            </a:p>
          </p:txBody>
        </p:sp>
        <p:sp>
          <p:nvSpPr>
            <p:cNvPr id="62" name="立方体 61"/>
            <p:cNvSpPr/>
            <p:nvPr/>
          </p:nvSpPr>
          <p:spPr>
            <a:xfrm>
              <a:off x="3714744" y="3693790"/>
              <a:ext cx="500066" cy="684000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6</a:t>
              </a:r>
              <a:endParaRPr lang="zh-CN" altLang="en-US" sz="1800"/>
            </a:p>
          </p:txBody>
        </p:sp>
        <p:sp>
          <p:nvSpPr>
            <p:cNvPr id="63" name="立方体 62"/>
            <p:cNvSpPr/>
            <p:nvPr/>
          </p:nvSpPr>
          <p:spPr>
            <a:xfrm>
              <a:off x="4429124" y="3729790"/>
              <a:ext cx="500066" cy="648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5</a:t>
              </a:r>
              <a:endParaRPr lang="zh-CN" altLang="en-US" sz="1800"/>
            </a:p>
          </p:txBody>
        </p:sp>
        <p:sp>
          <p:nvSpPr>
            <p:cNvPr id="64" name="立方体 63"/>
            <p:cNvSpPr/>
            <p:nvPr/>
          </p:nvSpPr>
          <p:spPr>
            <a:xfrm>
              <a:off x="5143504" y="3765790"/>
              <a:ext cx="500066" cy="612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4</a:t>
              </a:r>
              <a:endParaRPr lang="zh-CN" altLang="en-US" sz="1800"/>
            </a:p>
          </p:txBody>
        </p:sp>
        <p:sp>
          <p:nvSpPr>
            <p:cNvPr id="65" name="立方体 64"/>
            <p:cNvSpPr/>
            <p:nvPr/>
          </p:nvSpPr>
          <p:spPr>
            <a:xfrm>
              <a:off x="5857884" y="3801790"/>
              <a:ext cx="500066" cy="576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3</a:t>
              </a:r>
              <a:endParaRPr lang="zh-CN" altLang="en-US" sz="1800"/>
            </a:p>
          </p:txBody>
        </p:sp>
        <p:sp>
          <p:nvSpPr>
            <p:cNvPr id="66" name="立方体 65"/>
            <p:cNvSpPr/>
            <p:nvPr/>
          </p:nvSpPr>
          <p:spPr>
            <a:xfrm>
              <a:off x="6572264" y="3837790"/>
              <a:ext cx="500066" cy="540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2</a:t>
              </a:r>
              <a:endParaRPr lang="zh-CN" altLang="en-US" sz="1800"/>
            </a:p>
          </p:txBody>
        </p:sp>
        <p:sp>
          <p:nvSpPr>
            <p:cNvPr id="67" name="立方体 66"/>
            <p:cNvSpPr/>
            <p:nvPr/>
          </p:nvSpPr>
          <p:spPr>
            <a:xfrm>
              <a:off x="7286644" y="3873790"/>
              <a:ext cx="500066" cy="504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1</a:t>
              </a:r>
              <a:endParaRPr lang="zh-CN" altLang="en-US" sz="1800"/>
            </a:p>
          </p:txBody>
        </p:sp>
        <p:sp>
          <p:nvSpPr>
            <p:cNvPr id="68" name="立方体 67"/>
            <p:cNvSpPr/>
            <p:nvPr/>
          </p:nvSpPr>
          <p:spPr>
            <a:xfrm>
              <a:off x="8001024" y="3909790"/>
              <a:ext cx="500066" cy="468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0</a:t>
              </a:r>
              <a:endParaRPr lang="zh-CN" altLang="en-US" sz="1800"/>
            </a:p>
          </p:txBody>
        </p:sp>
      </p:grpSp>
      <p:cxnSp>
        <p:nvCxnSpPr>
          <p:cNvPr id="69" name="直接箭头连接符 68"/>
          <p:cNvCxnSpPr/>
          <p:nvPr/>
        </p:nvCxnSpPr>
        <p:spPr>
          <a:xfrm flipV="1">
            <a:off x="4654550" y="5441315"/>
            <a:ext cx="7620" cy="237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" name="组合 87"/>
          <p:cNvGrpSpPr/>
          <p:nvPr/>
        </p:nvGrpSpPr>
        <p:grpSpPr>
          <a:xfrm>
            <a:off x="2303118" y="5676593"/>
            <a:ext cx="7615927" cy="792000"/>
            <a:chOff x="885163" y="4929198"/>
            <a:chExt cx="7615927" cy="792000"/>
          </a:xfrm>
        </p:grpSpPr>
        <p:sp>
          <p:nvSpPr>
            <p:cNvPr id="71" name="立方体 70"/>
            <p:cNvSpPr/>
            <p:nvPr/>
          </p:nvSpPr>
          <p:spPr>
            <a:xfrm>
              <a:off x="3714744" y="4929198"/>
              <a:ext cx="500066" cy="792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9</a:t>
              </a:r>
              <a:endParaRPr lang="zh-CN" altLang="en-US" sz="1800"/>
            </a:p>
          </p:txBody>
        </p:sp>
        <p:sp>
          <p:nvSpPr>
            <p:cNvPr id="72" name="立方体 71"/>
            <p:cNvSpPr/>
            <p:nvPr/>
          </p:nvSpPr>
          <p:spPr>
            <a:xfrm>
              <a:off x="3060652" y="4965198"/>
              <a:ext cx="500066" cy="756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8</a:t>
              </a:r>
              <a:endParaRPr lang="zh-CN" altLang="en-US" sz="1800"/>
            </a:p>
          </p:txBody>
        </p:sp>
        <p:sp>
          <p:nvSpPr>
            <p:cNvPr id="73" name="立方体 72"/>
            <p:cNvSpPr/>
            <p:nvPr/>
          </p:nvSpPr>
          <p:spPr>
            <a:xfrm>
              <a:off x="2357422" y="5001198"/>
              <a:ext cx="500066" cy="720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7</a:t>
              </a:r>
              <a:endParaRPr lang="zh-CN" altLang="en-US" sz="1800"/>
            </a:p>
          </p:txBody>
        </p:sp>
        <p:sp>
          <p:nvSpPr>
            <p:cNvPr id="74" name="立方体 73"/>
            <p:cNvSpPr/>
            <p:nvPr/>
          </p:nvSpPr>
          <p:spPr>
            <a:xfrm>
              <a:off x="1714480" y="5037198"/>
              <a:ext cx="500066" cy="684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6</a:t>
              </a:r>
              <a:endParaRPr lang="zh-CN" altLang="en-US" sz="1800"/>
            </a:p>
          </p:txBody>
        </p:sp>
        <p:sp>
          <p:nvSpPr>
            <p:cNvPr id="75" name="立方体 74"/>
            <p:cNvSpPr/>
            <p:nvPr/>
          </p:nvSpPr>
          <p:spPr>
            <a:xfrm>
              <a:off x="4429124" y="5073198"/>
              <a:ext cx="500066" cy="648000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5</a:t>
              </a:r>
              <a:endParaRPr lang="zh-CN" altLang="en-US" sz="1800"/>
            </a:p>
          </p:txBody>
        </p:sp>
        <p:sp>
          <p:nvSpPr>
            <p:cNvPr id="76" name="立方体 75"/>
            <p:cNvSpPr/>
            <p:nvPr/>
          </p:nvSpPr>
          <p:spPr>
            <a:xfrm>
              <a:off x="5143504" y="5109198"/>
              <a:ext cx="500066" cy="612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4</a:t>
              </a:r>
              <a:endParaRPr lang="zh-CN" altLang="en-US" sz="1800"/>
            </a:p>
          </p:txBody>
        </p:sp>
        <p:sp>
          <p:nvSpPr>
            <p:cNvPr id="77" name="立方体 76"/>
            <p:cNvSpPr/>
            <p:nvPr/>
          </p:nvSpPr>
          <p:spPr>
            <a:xfrm>
              <a:off x="5857884" y="5145198"/>
              <a:ext cx="500066" cy="576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3</a:t>
              </a:r>
              <a:endParaRPr lang="zh-CN" altLang="en-US" sz="1800"/>
            </a:p>
          </p:txBody>
        </p:sp>
        <p:sp>
          <p:nvSpPr>
            <p:cNvPr id="78" name="立方体 77"/>
            <p:cNvSpPr/>
            <p:nvPr/>
          </p:nvSpPr>
          <p:spPr>
            <a:xfrm>
              <a:off x="6572264" y="5181198"/>
              <a:ext cx="500066" cy="540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2</a:t>
              </a:r>
              <a:endParaRPr lang="zh-CN" altLang="en-US" sz="1800"/>
            </a:p>
          </p:txBody>
        </p:sp>
        <p:sp>
          <p:nvSpPr>
            <p:cNvPr id="79" name="立方体 78"/>
            <p:cNvSpPr/>
            <p:nvPr/>
          </p:nvSpPr>
          <p:spPr>
            <a:xfrm>
              <a:off x="7286644" y="5217198"/>
              <a:ext cx="500066" cy="504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1</a:t>
              </a:r>
              <a:endParaRPr lang="zh-CN" altLang="en-US" sz="1800"/>
            </a:p>
          </p:txBody>
        </p:sp>
        <p:sp>
          <p:nvSpPr>
            <p:cNvPr id="80" name="立方体 79"/>
            <p:cNvSpPr/>
            <p:nvPr/>
          </p:nvSpPr>
          <p:spPr>
            <a:xfrm>
              <a:off x="8001024" y="5253198"/>
              <a:ext cx="500066" cy="468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smtClean="0"/>
                <a:t>0</a:t>
              </a:r>
              <a:endParaRPr lang="zh-CN" altLang="en-US" sz="180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85163" y="5192985"/>
              <a:ext cx="857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i=3</a:t>
              </a:r>
              <a:r>
                <a:rPr lang="zh-CN" altLang="en-US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：</a:t>
              </a:r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669290" y="1922780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53415" y="133540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直接插入排序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2105" y="774065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en-US" altLang="zh-CN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100455" y="1684655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直接插入排序的过程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6484624" y="2497730"/>
            <a:ext cx="500066" cy="61200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4</a:t>
            </a:r>
            <a:endParaRPr lang="zh-CN" altLang="en-US" sz="1800"/>
          </a:p>
        </p:txBody>
      </p:sp>
      <p:sp>
        <p:nvSpPr>
          <p:cNvPr id="11" name="立方体 10"/>
          <p:cNvSpPr/>
          <p:nvPr/>
        </p:nvSpPr>
        <p:spPr>
          <a:xfrm>
            <a:off x="7199004" y="2533730"/>
            <a:ext cx="500066" cy="57600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3</a:t>
            </a:r>
            <a:endParaRPr lang="zh-CN" altLang="en-US" sz="1800"/>
          </a:p>
        </p:txBody>
      </p:sp>
      <p:sp>
        <p:nvSpPr>
          <p:cNvPr id="12" name="立方体 11"/>
          <p:cNvSpPr/>
          <p:nvPr/>
        </p:nvSpPr>
        <p:spPr>
          <a:xfrm>
            <a:off x="7913384" y="2569730"/>
            <a:ext cx="500066" cy="54000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2</a:t>
            </a:r>
            <a:endParaRPr lang="zh-CN" altLang="en-US" sz="1800"/>
          </a:p>
        </p:txBody>
      </p:sp>
      <p:sp>
        <p:nvSpPr>
          <p:cNvPr id="13" name="立方体 12"/>
          <p:cNvSpPr/>
          <p:nvPr/>
        </p:nvSpPr>
        <p:spPr>
          <a:xfrm>
            <a:off x="8627764" y="2605730"/>
            <a:ext cx="500066" cy="50400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1</a:t>
            </a:r>
            <a:endParaRPr lang="zh-CN" altLang="en-US" sz="1800"/>
          </a:p>
        </p:txBody>
      </p:sp>
      <p:sp>
        <p:nvSpPr>
          <p:cNvPr id="15" name="立方体 14"/>
          <p:cNvSpPr/>
          <p:nvPr/>
        </p:nvSpPr>
        <p:spPr>
          <a:xfrm>
            <a:off x="9342144" y="2641730"/>
            <a:ext cx="500066" cy="46800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0</a:t>
            </a:r>
            <a:endParaRPr lang="zh-CN" altLang="en-US" sz="1800"/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5998210" y="3086100"/>
            <a:ext cx="12065" cy="3359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7" name="组合 67"/>
          <p:cNvGrpSpPr/>
          <p:nvPr/>
        </p:nvGrpSpPr>
        <p:grpSpPr>
          <a:xfrm>
            <a:off x="2265018" y="3435974"/>
            <a:ext cx="7786742" cy="792000"/>
            <a:chOff x="714348" y="1857364"/>
            <a:chExt cx="7786742" cy="792000"/>
          </a:xfrm>
        </p:grpSpPr>
        <p:sp>
          <p:nvSpPr>
            <p:cNvPr id="18" name="TextBox 14"/>
            <p:cNvSpPr txBox="1"/>
            <p:nvPr/>
          </p:nvSpPr>
          <p:spPr>
            <a:xfrm>
              <a:off x="714348" y="2058286"/>
              <a:ext cx="857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i=4</a:t>
              </a:r>
              <a:r>
                <a:rPr lang="zh-CN" altLang="en-US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：</a:t>
              </a:r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立方体 18"/>
            <p:cNvSpPr/>
            <p:nvPr/>
          </p:nvSpPr>
          <p:spPr>
            <a:xfrm>
              <a:off x="4429124" y="1857364"/>
              <a:ext cx="500066" cy="792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9</a:t>
              </a:r>
              <a:endParaRPr lang="zh-CN" altLang="en-US" sz="1800"/>
            </a:p>
          </p:txBody>
        </p:sp>
        <p:sp>
          <p:nvSpPr>
            <p:cNvPr id="20" name="立方体 19"/>
            <p:cNvSpPr/>
            <p:nvPr/>
          </p:nvSpPr>
          <p:spPr>
            <a:xfrm>
              <a:off x="3786182" y="1893364"/>
              <a:ext cx="500066" cy="756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8</a:t>
              </a:r>
              <a:endParaRPr lang="zh-CN" altLang="en-US" sz="1800"/>
            </a:p>
          </p:txBody>
        </p:sp>
        <p:sp>
          <p:nvSpPr>
            <p:cNvPr id="21" name="立方体 20"/>
            <p:cNvSpPr/>
            <p:nvPr/>
          </p:nvSpPr>
          <p:spPr>
            <a:xfrm>
              <a:off x="3143240" y="1929364"/>
              <a:ext cx="500066" cy="720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7</a:t>
              </a:r>
              <a:endParaRPr lang="zh-CN" altLang="en-US" sz="1800"/>
            </a:p>
          </p:txBody>
        </p:sp>
        <p:sp>
          <p:nvSpPr>
            <p:cNvPr id="22" name="立方体 21"/>
            <p:cNvSpPr/>
            <p:nvPr/>
          </p:nvSpPr>
          <p:spPr>
            <a:xfrm>
              <a:off x="2428860" y="1965364"/>
              <a:ext cx="500066" cy="684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6</a:t>
              </a:r>
              <a:endParaRPr lang="zh-CN" altLang="en-US" sz="1800"/>
            </a:p>
          </p:txBody>
        </p:sp>
        <p:sp>
          <p:nvSpPr>
            <p:cNvPr id="23" name="立方体 22"/>
            <p:cNvSpPr/>
            <p:nvPr/>
          </p:nvSpPr>
          <p:spPr>
            <a:xfrm>
              <a:off x="1714480" y="2001364"/>
              <a:ext cx="500066" cy="648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5</a:t>
              </a:r>
              <a:endParaRPr lang="zh-CN" altLang="en-US" sz="1800"/>
            </a:p>
          </p:txBody>
        </p:sp>
        <p:sp>
          <p:nvSpPr>
            <p:cNvPr id="55" name="立方体 54"/>
            <p:cNvSpPr/>
            <p:nvPr/>
          </p:nvSpPr>
          <p:spPr>
            <a:xfrm>
              <a:off x="5143504" y="2037364"/>
              <a:ext cx="500066" cy="612000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4</a:t>
              </a:r>
              <a:endParaRPr lang="zh-CN" altLang="en-US" sz="1800"/>
            </a:p>
          </p:txBody>
        </p:sp>
        <p:sp>
          <p:nvSpPr>
            <p:cNvPr id="70" name="立方体 69"/>
            <p:cNvSpPr/>
            <p:nvPr/>
          </p:nvSpPr>
          <p:spPr>
            <a:xfrm>
              <a:off x="5857884" y="2073364"/>
              <a:ext cx="500066" cy="576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3</a:t>
              </a:r>
              <a:endParaRPr lang="zh-CN" altLang="en-US" sz="1800"/>
            </a:p>
          </p:txBody>
        </p:sp>
        <p:sp>
          <p:nvSpPr>
            <p:cNvPr id="81" name="立方体 80"/>
            <p:cNvSpPr/>
            <p:nvPr/>
          </p:nvSpPr>
          <p:spPr>
            <a:xfrm>
              <a:off x="6572264" y="2109364"/>
              <a:ext cx="500066" cy="540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2</a:t>
              </a:r>
              <a:endParaRPr lang="zh-CN" altLang="en-US" sz="1800"/>
            </a:p>
          </p:txBody>
        </p:sp>
        <p:sp>
          <p:nvSpPr>
            <p:cNvPr id="82" name="立方体 81"/>
            <p:cNvSpPr/>
            <p:nvPr/>
          </p:nvSpPr>
          <p:spPr>
            <a:xfrm>
              <a:off x="7286644" y="2145364"/>
              <a:ext cx="500066" cy="504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1</a:t>
              </a:r>
              <a:endParaRPr lang="zh-CN" altLang="en-US" sz="1800"/>
            </a:p>
          </p:txBody>
        </p:sp>
        <p:sp>
          <p:nvSpPr>
            <p:cNvPr id="83" name="立方体 82"/>
            <p:cNvSpPr/>
            <p:nvPr/>
          </p:nvSpPr>
          <p:spPr>
            <a:xfrm>
              <a:off x="8001024" y="2181364"/>
              <a:ext cx="500066" cy="468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0</a:t>
              </a:r>
              <a:endParaRPr lang="zh-CN" altLang="en-US" sz="1800"/>
            </a:p>
          </p:txBody>
        </p:sp>
      </p:grpSp>
      <p:grpSp>
        <p:nvGrpSpPr>
          <p:cNvPr id="86" name="组合 65"/>
          <p:cNvGrpSpPr/>
          <p:nvPr/>
        </p:nvGrpSpPr>
        <p:grpSpPr>
          <a:xfrm>
            <a:off x="2285973" y="4543424"/>
            <a:ext cx="7786742" cy="792000"/>
            <a:chOff x="714348" y="3286124"/>
            <a:chExt cx="7786742" cy="792000"/>
          </a:xfrm>
        </p:grpSpPr>
        <p:sp>
          <p:nvSpPr>
            <p:cNvPr id="87" name="TextBox 26"/>
            <p:cNvSpPr txBox="1"/>
            <p:nvPr/>
          </p:nvSpPr>
          <p:spPr>
            <a:xfrm>
              <a:off x="714348" y="3572454"/>
              <a:ext cx="857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i=5</a:t>
              </a:r>
              <a:r>
                <a:rPr lang="zh-CN" altLang="en-US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：</a:t>
              </a:r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88" name="立方体 87"/>
            <p:cNvSpPr/>
            <p:nvPr/>
          </p:nvSpPr>
          <p:spPr>
            <a:xfrm>
              <a:off x="5143504" y="3286124"/>
              <a:ext cx="500066" cy="792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9</a:t>
              </a:r>
              <a:endParaRPr lang="zh-CN" altLang="en-US" sz="1800"/>
            </a:p>
          </p:txBody>
        </p:sp>
        <p:sp>
          <p:nvSpPr>
            <p:cNvPr id="89" name="立方体 88"/>
            <p:cNvSpPr/>
            <p:nvPr/>
          </p:nvSpPr>
          <p:spPr>
            <a:xfrm>
              <a:off x="4429124" y="3322124"/>
              <a:ext cx="500066" cy="756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8</a:t>
              </a:r>
              <a:endParaRPr lang="zh-CN" altLang="en-US" sz="1800"/>
            </a:p>
          </p:txBody>
        </p:sp>
        <p:sp>
          <p:nvSpPr>
            <p:cNvPr id="90" name="立方体 89"/>
            <p:cNvSpPr/>
            <p:nvPr/>
          </p:nvSpPr>
          <p:spPr>
            <a:xfrm>
              <a:off x="3786182" y="3358124"/>
              <a:ext cx="500066" cy="720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7</a:t>
              </a:r>
              <a:endParaRPr lang="zh-CN" altLang="en-US" sz="1800"/>
            </a:p>
          </p:txBody>
        </p:sp>
        <p:sp>
          <p:nvSpPr>
            <p:cNvPr id="91" name="立方体 90"/>
            <p:cNvSpPr/>
            <p:nvPr/>
          </p:nvSpPr>
          <p:spPr>
            <a:xfrm>
              <a:off x="3143240" y="3394124"/>
              <a:ext cx="500066" cy="684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6</a:t>
              </a:r>
              <a:endParaRPr lang="zh-CN" altLang="en-US" sz="1800"/>
            </a:p>
          </p:txBody>
        </p:sp>
        <p:sp>
          <p:nvSpPr>
            <p:cNvPr id="92" name="立方体 91"/>
            <p:cNvSpPr/>
            <p:nvPr/>
          </p:nvSpPr>
          <p:spPr>
            <a:xfrm>
              <a:off x="2428860" y="3430124"/>
              <a:ext cx="500066" cy="648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5</a:t>
              </a:r>
              <a:endParaRPr lang="zh-CN" altLang="en-US" sz="1800"/>
            </a:p>
          </p:txBody>
        </p:sp>
        <p:sp>
          <p:nvSpPr>
            <p:cNvPr id="93" name="立方体 92"/>
            <p:cNvSpPr/>
            <p:nvPr/>
          </p:nvSpPr>
          <p:spPr>
            <a:xfrm>
              <a:off x="1714480" y="3466124"/>
              <a:ext cx="500066" cy="612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4</a:t>
              </a:r>
              <a:endParaRPr lang="zh-CN" altLang="en-US" sz="1800"/>
            </a:p>
          </p:txBody>
        </p:sp>
        <p:sp>
          <p:nvSpPr>
            <p:cNvPr id="94" name="立方体 93"/>
            <p:cNvSpPr/>
            <p:nvPr/>
          </p:nvSpPr>
          <p:spPr>
            <a:xfrm>
              <a:off x="5857884" y="3502124"/>
              <a:ext cx="500066" cy="576000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3</a:t>
              </a:r>
              <a:endParaRPr lang="zh-CN" altLang="en-US" sz="1800"/>
            </a:p>
          </p:txBody>
        </p:sp>
        <p:sp>
          <p:nvSpPr>
            <p:cNvPr id="95" name="立方体 94"/>
            <p:cNvSpPr/>
            <p:nvPr/>
          </p:nvSpPr>
          <p:spPr>
            <a:xfrm>
              <a:off x="6572264" y="3538124"/>
              <a:ext cx="500066" cy="540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2</a:t>
              </a:r>
              <a:endParaRPr lang="zh-CN" altLang="en-US" sz="1800"/>
            </a:p>
          </p:txBody>
        </p:sp>
        <p:sp>
          <p:nvSpPr>
            <p:cNvPr id="96" name="立方体 95"/>
            <p:cNvSpPr/>
            <p:nvPr/>
          </p:nvSpPr>
          <p:spPr>
            <a:xfrm>
              <a:off x="7286644" y="3574124"/>
              <a:ext cx="500066" cy="504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1</a:t>
              </a:r>
              <a:endParaRPr lang="zh-CN" altLang="en-US" sz="1800"/>
            </a:p>
          </p:txBody>
        </p:sp>
        <p:sp>
          <p:nvSpPr>
            <p:cNvPr id="97" name="立方体 96"/>
            <p:cNvSpPr/>
            <p:nvPr/>
          </p:nvSpPr>
          <p:spPr>
            <a:xfrm>
              <a:off x="8001024" y="3610124"/>
              <a:ext cx="500066" cy="468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0</a:t>
              </a:r>
              <a:endParaRPr lang="zh-CN" altLang="en-US" sz="1800"/>
            </a:p>
          </p:txBody>
        </p:sp>
      </p:grpSp>
      <p:sp>
        <p:nvSpPr>
          <p:cNvPr id="99" name="TextBox 52"/>
          <p:cNvSpPr txBox="1"/>
          <p:nvPr/>
        </p:nvSpPr>
        <p:spPr>
          <a:xfrm>
            <a:off x="3148628" y="197917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0" name="TextBox 53"/>
          <p:cNvSpPr txBox="1"/>
          <p:nvPr/>
        </p:nvSpPr>
        <p:spPr>
          <a:xfrm>
            <a:off x="3791570" y="197917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1" name="TextBox 54"/>
          <p:cNvSpPr txBox="1"/>
          <p:nvPr/>
        </p:nvSpPr>
        <p:spPr>
          <a:xfrm>
            <a:off x="4577388" y="197917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" name="TextBox 55"/>
          <p:cNvSpPr txBox="1"/>
          <p:nvPr/>
        </p:nvSpPr>
        <p:spPr>
          <a:xfrm>
            <a:off x="5220330" y="197917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3" name="TextBox 56"/>
          <p:cNvSpPr txBox="1"/>
          <p:nvPr/>
        </p:nvSpPr>
        <p:spPr>
          <a:xfrm>
            <a:off x="5863272" y="197917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TextBox 57"/>
          <p:cNvSpPr txBox="1"/>
          <p:nvPr/>
        </p:nvSpPr>
        <p:spPr>
          <a:xfrm>
            <a:off x="6556062" y="197917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5" name="TextBox 58"/>
          <p:cNvSpPr txBox="1"/>
          <p:nvPr/>
        </p:nvSpPr>
        <p:spPr>
          <a:xfrm>
            <a:off x="7270442" y="197917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6" name="TextBox 59"/>
          <p:cNvSpPr txBox="1"/>
          <p:nvPr/>
        </p:nvSpPr>
        <p:spPr>
          <a:xfrm>
            <a:off x="7984822" y="197917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7" name="TextBox 60"/>
          <p:cNvSpPr txBox="1"/>
          <p:nvPr/>
        </p:nvSpPr>
        <p:spPr>
          <a:xfrm>
            <a:off x="8699202" y="197917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8" name="TextBox 61"/>
          <p:cNvSpPr txBox="1"/>
          <p:nvPr/>
        </p:nvSpPr>
        <p:spPr>
          <a:xfrm>
            <a:off x="9342144" y="197917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9" name="立方体 108"/>
          <p:cNvSpPr/>
          <p:nvPr/>
        </p:nvSpPr>
        <p:spPr>
          <a:xfrm>
            <a:off x="5126032" y="2294235"/>
            <a:ext cx="500066" cy="79200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9</a:t>
            </a:r>
            <a:endParaRPr lang="zh-CN" altLang="en-US" sz="1800"/>
          </a:p>
        </p:txBody>
      </p:sp>
      <p:sp>
        <p:nvSpPr>
          <p:cNvPr id="110" name="立方体 109"/>
          <p:cNvSpPr/>
          <p:nvPr/>
        </p:nvSpPr>
        <p:spPr>
          <a:xfrm>
            <a:off x="5768974" y="2438235"/>
            <a:ext cx="500066" cy="648000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5</a:t>
            </a:r>
            <a:endParaRPr lang="zh-CN" altLang="en-US" sz="1800"/>
          </a:p>
        </p:txBody>
      </p:sp>
      <p:sp>
        <p:nvSpPr>
          <p:cNvPr id="111" name="TextBox 2"/>
          <p:cNvSpPr txBox="1"/>
          <p:nvPr/>
        </p:nvSpPr>
        <p:spPr>
          <a:xfrm>
            <a:off x="2287878" y="2484511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8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i=3</a:t>
            </a:r>
            <a:r>
              <a:rPr lang="zh-CN" altLang="en-US" sz="18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endParaRPr lang="zh-CN" altLang="en-US" sz="18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12" name="立方体 111"/>
          <p:cNvSpPr/>
          <p:nvPr/>
        </p:nvSpPr>
        <p:spPr>
          <a:xfrm>
            <a:off x="4471660" y="2342935"/>
            <a:ext cx="500066" cy="75600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8</a:t>
            </a:r>
            <a:endParaRPr lang="zh-CN" altLang="en-US" sz="1800"/>
          </a:p>
        </p:txBody>
      </p:sp>
      <p:sp>
        <p:nvSpPr>
          <p:cNvPr id="113" name="立方体 112"/>
          <p:cNvSpPr/>
          <p:nvPr/>
        </p:nvSpPr>
        <p:spPr>
          <a:xfrm>
            <a:off x="3778870" y="2378935"/>
            <a:ext cx="500066" cy="72000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7</a:t>
            </a:r>
            <a:endParaRPr lang="zh-CN" altLang="en-US" sz="1800"/>
          </a:p>
        </p:txBody>
      </p:sp>
      <p:sp>
        <p:nvSpPr>
          <p:cNvPr id="114" name="立方体 113"/>
          <p:cNvSpPr/>
          <p:nvPr/>
        </p:nvSpPr>
        <p:spPr>
          <a:xfrm>
            <a:off x="3064490" y="2414935"/>
            <a:ext cx="500066" cy="68400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6</a:t>
            </a:r>
            <a:endParaRPr lang="zh-CN" altLang="en-US" sz="1800"/>
          </a:p>
        </p:txBody>
      </p:sp>
      <p:cxnSp>
        <p:nvCxnSpPr>
          <p:cNvPr id="127" name="直接箭头连接符 126"/>
          <p:cNvCxnSpPr/>
          <p:nvPr/>
        </p:nvCxnSpPr>
        <p:spPr>
          <a:xfrm rot="16200000" flipV="1">
            <a:off x="6673878" y="4416127"/>
            <a:ext cx="360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0" name="直接箭头连接符 139"/>
          <p:cNvCxnSpPr/>
          <p:nvPr/>
        </p:nvCxnSpPr>
        <p:spPr>
          <a:xfrm rot="16200000" flipV="1">
            <a:off x="7473180" y="5523577"/>
            <a:ext cx="360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41" name="组合 66"/>
          <p:cNvGrpSpPr/>
          <p:nvPr/>
        </p:nvGrpSpPr>
        <p:grpSpPr>
          <a:xfrm>
            <a:off x="2280258" y="5668019"/>
            <a:ext cx="7772772" cy="792000"/>
            <a:chOff x="728318" y="4714884"/>
            <a:chExt cx="7772772" cy="792000"/>
          </a:xfrm>
        </p:grpSpPr>
        <p:sp>
          <p:nvSpPr>
            <p:cNvPr id="142" name="立方体 141"/>
            <p:cNvSpPr/>
            <p:nvPr/>
          </p:nvSpPr>
          <p:spPr>
            <a:xfrm>
              <a:off x="5857884" y="4714884"/>
              <a:ext cx="500066" cy="792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9</a:t>
              </a:r>
              <a:endParaRPr lang="zh-CN" altLang="en-US" sz="1800"/>
            </a:p>
          </p:txBody>
        </p:sp>
        <p:sp>
          <p:nvSpPr>
            <p:cNvPr id="143" name="立方体 142"/>
            <p:cNvSpPr/>
            <p:nvPr/>
          </p:nvSpPr>
          <p:spPr>
            <a:xfrm>
              <a:off x="5143504" y="4750884"/>
              <a:ext cx="500066" cy="756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8</a:t>
              </a:r>
              <a:endParaRPr lang="zh-CN" altLang="en-US" sz="1800"/>
            </a:p>
          </p:txBody>
        </p:sp>
        <p:sp>
          <p:nvSpPr>
            <p:cNvPr id="144" name="立方体 143"/>
            <p:cNvSpPr/>
            <p:nvPr/>
          </p:nvSpPr>
          <p:spPr>
            <a:xfrm>
              <a:off x="4429124" y="4786884"/>
              <a:ext cx="500066" cy="720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7</a:t>
              </a:r>
              <a:endParaRPr lang="zh-CN" altLang="en-US" sz="1800"/>
            </a:p>
          </p:txBody>
        </p:sp>
        <p:sp>
          <p:nvSpPr>
            <p:cNvPr id="145" name="立方体 144"/>
            <p:cNvSpPr/>
            <p:nvPr/>
          </p:nvSpPr>
          <p:spPr>
            <a:xfrm>
              <a:off x="3786182" y="4822884"/>
              <a:ext cx="500066" cy="684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6</a:t>
              </a:r>
              <a:endParaRPr lang="zh-CN" altLang="en-US" sz="1800"/>
            </a:p>
          </p:txBody>
        </p:sp>
        <p:sp>
          <p:nvSpPr>
            <p:cNvPr id="146" name="立方体 145"/>
            <p:cNvSpPr/>
            <p:nvPr/>
          </p:nvSpPr>
          <p:spPr>
            <a:xfrm>
              <a:off x="3143240" y="4858884"/>
              <a:ext cx="500066" cy="648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5</a:t>
              </a:r>
              <a:endParaRPr lang="zh-CN" altLang="en-US" sz="1800"/>
            </a:p>
          </p:txBody>
        </p:sp>
        <p:sp>
          <p:nvSpPr>
            <p:cNvPr id="147" name="立方体 146"/>
            <p:cNvSpPr/>
            <p:nvPr/>
          </p:nvSpPr>
          <p:spPr>
            <a:xfrm>
              <a:off x="2428860" y="4894884"/>
              <a:ext cx="500066" cy="612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4</a:t>
              </a:r>
              <a:endParaRPr lang="zh-CN" altLang="en-US" sz="1800"/>
            </a:p>
          </p:txBody>
        </p:sp>
        <p:sp>
          <p:nvSpPr>
            <p:cNvPr id="148" name="立方体 147"/>
            <p:cNvSpPr/>
            <p:nvPr/>
          </p:nvSpPr>
          <p:spPr>
            <a:xfrm>
              <a:off x="1714480" y="4930884"/>
              <a:ext cx="500066" cy="576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3</a:t>
              </a:r>
              <a:endParaRPr lang="zh-CN" altLang="en-US" sz="1800"/>
            </a:p>
          </p:txBody>
        </p:sp>
        <p:sp>
          <p:nvSpPr>
            <p:cNvPr id="149" name="立方体 148"/>
            <p:cNvSpPr/>
            <p:nvPr/>
          </p:nvSpPr>
          <p:spPr>
            <a:xfrm>
              <a:off x="6572264" y="4966884"/>
              <a:ext cx="500066" cy="540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2</a:t>
              </a:r>
              <a:endParaRPr lang="zh-CN" altLang="en-US" sz="1800"/>
            </a:p>
          </p:txBody>
        </p:sp>
        <p:sp>
          <p:nvSpPr>
            <p:cNvPr id="150" name="立方体 149"/>
            <p:cNvSpPr/>
            <p:nvPr/>
          </p:nvSpPr>
          <p:spPr>
            <a:xfrm>
              <a:off x="7286644" y="5002884"/>
              <a:ext cx="500066" cy="504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1</a:t>
              </a:r>
              <a:endParaRPr lang="zh-CN" altLang="en-US" sz="1800"/>
            </a:p>
          </p:txBody>
        </p:sp>
        <p:sp>
          <p:nvSpPr>
            <p:cNvPr id="151" name="立方体 150"/>
            <p:cNvSpPr/>
            <p:nvPr/>
          </p:nvSpPr>
          <p:spPr>
            <a:xfrm>
              <a:off x="8001024" y="5038884"/>
              <a:ext cx="500066" cy="468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0</a:t>
              </a:r>
              <a:endParaRPr lang="zh-CN" altLang="en-US" sz="1800"/>
            </a:p>
          </p:txBody>
        </p:sp>
        <p:sp>
          <p:nvSpPr>
            <p:cNvPr id="152" name="TextBox 63"/>
            <p:cNvSpPr txBox="1"/>
            <p:nvPr/>
          </p:nvSpPr>
          <p:spPr>
            <a:xfrm>
              <a:off x="728318" y="5000636"/>
              <a:ext cx="857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i=6</a:t>
              </a:r>
              <a:r>
                <a:rPr lang="zh-CN" altLang="en-US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：</a:t>
              </a:r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53" name="椭圆 152"/>
          <p:cNvSpPr/>
          <p:nvPr/>
        </p:nvSpPr>
        <p:spPr>
          <a:xfrm>
            <a:off x="750570" y="1706880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871220" y="1280160"/>
            <a:ext cx="2291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.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直接插入排序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0" y="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7185" y="73787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en-US" altLang="zh-CN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2278988" y="2571041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8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i=6</a:t>
            </a:r>
            <a:r>
              <a:rPr lang="zh-CN" altLang="en-US" sz="18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endParaRPr lang="zh-CN" altLang="en-US" sz="18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7513199" y="2256771"/>
            <a:ext cx="500066" cy="79200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9</a:t>
            </a:r>
            <a:endParaRPr lang="zh-CN" altLang="en-US" sz="1800"/>
          </a:p>
        </p:txBody>
      </p:sp>
      <p:sp>
        <p:nvSpPr>
          <p:cNvPr id="7" name="立方体 6"/>
          <p:cNvSpPr/>
          <p:nvPr/>
        </p:nvSpPr>
        <p:spPr>
          <a:xfrm>
            <a:off x="6851020" y="2292771"/>
            <a:ext cx="500066" cy="75600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8</a:t>
            </a:r>
            <a:endParaRPr lang="zh-CN" altLang="en-US" sz="1800"/>
          </a:p>
        </p:txBody>
      </p:sp>
      <p:sp>
        <p:nvSpPr>
          <p:cNvPr id="9" name="立方体 8"/>
          <p:cNvSpPr/>
          <p:nvPr/>
        </p:nvSpPr>
        <p:spPr>
          <a:xfrm>
            <a:off x="6136640" y="2328771"/>
            <a:ext cx="500066" cy="72000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7</a:t>
            </a:r>
            <a:endParaRPr lang="zh-CN" altLang="en-US" sz="1800"/>
          </a:p>
        </p:txBody>
      </p:sp>
      <p:sp>
        <p:nvSpPr>
          <p:cNvPr id="10" name="立方体 9"/>
          <p:cNvSpPr/>
          <p:nvPr/>
        </p:nvSpPr>
        <p:spPr>
          <a:xfrm>
            <a:off x="5422260" y="2385726"/>
            <a:ext cx="500066" cy="68400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6</a:t>
            </a:r>
            <a:endParaRPr lang="zh-CN" altLang="en-US" sz="1800"/>
          </a:p>
        </p:txBody>
      </p:sp>
      <p:sp>
        <p:nvSpPr>
          <p:cNvPr id="24" name="立方体 23"/>
          <p:cNvSpPr/>
          <p:nvPr/>
        </p:nvSpPr>
        <p:spPr>
          <a:xfrm>
            <a:off x="4707880" y="2421726"/>
            <a:ext cx="500066" cy="64800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5</a:t>
            </a:r>
            <a:endParaRPr lang="zh-CN" altLang="en-US" sz="1800"/>
          </a:p>
        </p:txBody>
      </p:sp>
      <p:sp>
        <p:nvSpPr>
          <p:cNvPr id="25" name="立方体 24"/>
          <p:cNvSpPr/>
          <p:nvPr/>
        </p:nvSpPr>
        <p:spPr>
          <a:xfrm>
            <a:off x="4034794" y="2457726"/>
            <a:ext cx="500066" cy="61200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4</a:t>
            </a:r>
            <a:endParaRPr lang="zh-CN" altLang="en-US" sz="1800"/>
          </a:p>
        </p:txBody>
      </p:sp>
      <p:sp>
        <p:nvSpPr>
          <p:cNvPr id="26" name="立方体 25"/>
          <p:cNvSpPr/>
          <p:nvPr/>
        </p:nvSpPr>
        <p:spPr>
          <a:xfrm>
            <a:off x="3350558" y="2493726"/>
            <a:ext cx="500066" cy="57600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3</a:t>
            </a:r>
            <a:endParaRPr lang="zh-CN" altLang="en-US" sz="1800"/>
          </a:p>
        </p:txBody>
      </p:sp>
      <p:sp>
        <p:nvSpPr>
          <p:cNvPr id="27" name="立方体 26"/>
          <p:cNvSpPr/>
          <p:nvPr/>
        </p:nvSpPr>
        <p:spPr>
          <a:xfrm>
            <a:off x="8187387" y="2508771"/>
            <a:ext cx="500066" cy="540000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2</a:t>
            </a:r>
            <a:endParaRPr lang="zh-CN" altLang="en-US" sz="1800"/>
          </a:p>
        </p:txBody>
      </p:sp>
      <p:sp>
        <p:nvSpPr>
          <p:cNvPr id="28" name="立方体 27"/>
          <p:cNvSpPr/>
          <p:nvPr/>
        </p:nvSpPr>
        <p:spPr>
          <a:xfrm>
            <a:off x="8901767" y="2544771"/>
            <a:ext cx="500066" cy="50400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1</a:t>
            </a:r>
            <a:endParaRPr lang="zh-CN" altLang="en-US" sz="1800"/>
          </a:p>
        </p:txBody>
      </p:sp>
      <p:sp>
        <p:nvSpPr>
          <p:cNvPr id="29" name="立方体 28"/>
          <p:cNvSpPr/>
          <p:nvPr/>
        </p:nvSpPr>
        <p:spPr>
          <a:xfrm>
            <a:off x="9491873" y="2602996"/>
            <a:ext cx="500066" cy="468000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 smtClean="0"/>
              <a:t>0</a:t>
            </a:r>
            <a:endParaRPr lang="zh-CN" altLang="en-US" sz="1800"/>
          </a:p>
        </p:txBody>
      </p:sp>
      <p:cxnSp>
        <p:nvCxnSpPr>
          <p:cNvPr id="30" name="直接箭头连接符 29"/>
          <p:cNvCxnSpPr/>
          <p:nvPr/>
        </p:nvCxnSpPr>
        <p:spPr>
          <a:xfrm rot="16200000" flipV="1">
            <a:off x="6706591" y="3257767"/>
            <a:ext cx="360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14"/>
          <p:cNvSpPr txBox="1"/>
          <p:nvPr/>
        </p:nvSpPr>
        <p:spPr>
          <a:xfrm>
            <a:off x="3435013" y="203864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15"/>
          <p:cNvSpPr txBox="1"/>
          <p:nvPr/>
        </p:nvSpPr>
        <p:spPr>
          <a:xfrm>
            <a:off x="4111610" y="199927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TextBox 16"/>
          <p:cNvSpPr txBox="1"/>
          <p:nvPr/>
        </p:nvSpPr>
        <p:spPr>
          <a:xfrm>
            <a:off x="4825990" y="199927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17"/>
          <p:cNvSpPr txBox="1"/>
          <p:nvPr/>
        </p:nvSpPr>
        <p:spPr>
          <a:xfrm>
            <a:off x="5540370" y="199927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TextBox 18"/>
          <p:cNvSpPr txBox="1"/>
          <p:nvPr/>
        </p:nvSpPr>
        <p:spPr>
          <a:xfrm>
            <a:off x="6222682" y="199927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TextBox 19"/>
          <p:cNvSpPr txBox="1"/>
          <p:nvPr/>
        </p:nvSpPr>
        <p:spPr>
          <a:xfrm>
            <a:off x="6937062" y="199927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Box 20"/>
          <p:cNvSpPr txBox="1"/>
          <p:nvPr/>
        </p:nvSpPr>
        <p:spPr>
          <a:xfrm>
            <a:off x="7651442" y="199927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TextBox 21"/>
          <p:cNvSpPr txBox="1"/>
          <p:nvPr/>
        </p:nvSpPr>
        <p:spPr>
          <a:xfrm>
            <a:off x="8365822" y="199927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TextBox 22"/>
          <p:cNvSpPr txBox="1"/>
          <p:nvPr/>
        </p:nvSpPr>
        <p:spPr>
          <a:xfrm>
            <a:off x="9080202" y="199927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" name="TextBox 23"/>
          <p:cNvSpPr txBox="1"/>
          <p:nvPr/>
        </p:nvSpPr>
        <p:spPr>
          <a:xfrm>
            <a:off x="9723144" y="199927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zh-CN" altLang="en-US" sz="160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1" name="组合 63"/>
          <p:cNvGrpSpPr/>
          <p:nvPr/>
        </p:nvGrpSpPr>
        <p:grpSpPr>
          <a:xfrm>
            <a:off x="2236443" y="3306435"/>
            <a:ext cx="7755496" cy="792000"/>
            <a:chOff x="714348" y="2000240"/>
            <a:chExt cx="7755496" cy="792000"/>
          </a:xfrm>
        </p:grpSpPr>
        <p:sp>
          <p:nvSpPr>
            <p:cNvPr id="42" name="TextBox 24"/>
            <p:cNvSpPr txBox="1"/>
            <p:nvPr/>
          </p:nvSpPr>
          <p:spPr>
            <a:xfrm>
              <a:off x="714348" y="2314510"/>
              <a:ext cx="857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i=7</a:t>
              </a:r>
              <a:r>
                <a:rPr lang="zh-CN" altLang="en-US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：</a:t>
              </a:r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43" name="立方体 42"/>
            <p:cNvSpPr/>
            <p:nvPr/>
          </p:nvSpPr>
          <p:spPr>
            <a:xfrm>
              <a:off x="6572264" y="2000240"/>
              <a:ext cx="500066" cy="792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9</a:t>
              </a:r>
              <a:endParaRPr lang="zh-CN" altLang="en-US" sz="1800"/>
            </a:p>
          </p:txBody>
        </p:sp>
        <p:sp>
          <p:nvSpPr>
            <p:cNvPr id="44" name="立方体 43"/>
            <p:cNvSpPr/>
            <p:nvPr/>
          </p:nvSpPr>
          <p:spPr>
            <a:xfrm>
              <a:off x="5898076" y="2036240"/>
              <a:ext cx="500066" cy="756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8</a:t>
              </a:r>
              <a:endParaRPr lang="zh-CN" altLang="en-US" sz="1800"/>
            </a:p>
          </p:txBody>
        </p:sp>
        <p:sp>
          <p:nvSpPr>
            <p:cNvPr id="45" name="立方体 44"/>
            <p:cNvSpPr/>
            <p:nvPr/>
          </p:nvSpPr>
          <p:spPr>
            <a:xfrm>
              <a:off x="5214942" y="2072240"/>
              <a:ext cx="500066" cy="720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7</a:t>
              </a:r>
              <a:endParaRPr lang="zh-CN" altLang="en-US" sz="1800"/>
            </a:p>
          </p:txBody>
        </p:sp>
        <p:sp>
          <p:nvSpPr>
            <p:cNvPr id="46" name="立方体 45"/>
            <p:cNvSpPr/>
            <p:nvPr/>
          </p:nvSpPr>
          <p:spPr>
            <a:xfrm>
              <a:off x="4500562" y="2108240"/>
              <a:ext cx="500066" cy="684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6</a:t>
              </a:r>
              <a:endParaRPr lang="zh-CN" altLang="en-US" sz="1800"/>
            </a:p>
          </p:txBody>
        </p:sp>
        <p:sp>
          <p:nvSpPr>
            <p:cNvPr id="47" name="立方体 46"/>
            <p:cNvSpPr/>
            <p:nvPr/>
          </p:nvSpPr>
          <p:spPr>
            <a:xfrm>
              <a:off x="3786182" y="2144240"/>
              <a:ext cx="500066" cy="648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5</a:t>
              </a:r>
              <a:endParaRPr lang="zh-CN" altLang="en-US" sz="1800"/>
            </a:p>
          </p:txBody>
        </p:sp>
        <p:sp>
          <p:nvSpPr>
            <p:cNvPr id="49" name="立方体 48"/>
            <p:cNvSpPr/>
            <p:nvPr/>
          </p:nvSpPr>
          <p:spPr>
            <a:xfrm>
              <a:off x="3071802" y="2180240"/>
              <a:ext cx="500066" cy="612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4</a:t>
              </a:r>
              <a:endParaRPr lang="zh-CN" altLang="en-US" sz="1800"/>
            </a:p>
          </p:txBody>
        </p:sp>
        <p:sp>
          <p:nvSpPr>
            <p:cNvPr id="50" name="立方体 49"/>
            <p:cNvSpPr/>
            <p:nvPr/>
          </p:nvSpPr>
          <p:spPr>
            <a:xfrm>
              <a:off x="2398716" y="2216240"/>
              <a:ext cx="500066" cy="576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3</a:t>
              </a:r>
              <a:endParaRPr lang="zh-CN" altLang="en-US" sz="1800"/>
            </a:p>
          </p:txBody>
        </p:sp>
        <p:sp>
          <p:nvSpPr>
            <p:cNvPr id="51" name="立方体 50"/>
            <p:cNvSpPr/>
            <p:nvPr/>
          </p:nvSpPr>
          <p:spPr>
            <a:xfrm>
              <a:off x="1714480" y="2252240"/>
              <a:ext cx="500066" cy="540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2</a:t>
              </a:r>
              <a:endParaRPr lang="zh-CN" altLang="en-US" sz="1800"/>
            </a:p>
          </p:txBody>
        </p:sp>
        <p:sp>
          <p:nvSpPr>
            <p:cNvPr id="52" name="立方体 51"/>
            <p:cNvSpPr/>
            <p:nvPr/>
          </p:nvSpPr>
          <p:spPr>
            <a:xfrm>
              <a:off x="7286644" y="2288240"/>
              <a:ext cx="500066" cy="504000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1</a:t>
              </a:r>
              <a:endParaRPr lang="zh-CN" altLang="en-US" sz="1800"/>
            </a:p>
          </p:txBody>
        </p:sp>
        <p:sp>
          <p:nvSpPr>
            <p:cNvPr id="53" name="立方体 52"/>
            <p:cNvSpPr/>
            <p:nvPr/>
          </p:nvSpPr>
          <p:spPr>
            <a:xfrm>
              <a:off x="7969778" y="2324240"/>
              <a:ext cx="500066" cy="468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0</a:t>
              </a:r>
              <a:endParaRPr lang="zh-CN" altLang="en-US" sz="1800"/>
            </a:p>
          </p:txBody>
        </p:sp>
      </p:grpSp>
      <p:cxnSp>
        <p:nvCxnSpPr>
          <p:cNvPr id="54" name="直接箭头连接符 53"/>
          <p:cNvCxnSpPr/>
          <p:nvPr/>
        </p:nvCxnSpPr>
        <p:spPr>
          <a:xfrm rot="16200000" flipV="1">
            <a:off x="7412398" y="4270983"/>
            <a:ext cx="360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0" name="组合 61"/>
          <p:cNvGrpSpPr/>
          <p:nvPr/>
        </p:nvGrpSpPr>
        <p:grpSpPr>
          <a:xfrm>
            <a:off x="2236443" y="4384357"/>
            <a:ext cx="7755496" cy="792000"/>
            <a:chOff x="714348" y="3357562"/>
            <a:chExt cx="7755496" cy="792000"/>
          </a:xfrm>
        </p:grpSpPr>
        <p:sp>
          <p:nvSpPr>
            <p:cNvPr id="56" name="TextBox 36"/>
            <p:cNvSpPr txBox="1"/>
            <p:nvPr/>
          </p:nvSpPr>
          <p:spPr>
            <a:xfrm>
              <a:off x="714348" y="3671832"/>
              <a:ext cx="857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i=8</a:t>
              </a:r>
              <a:r>
                <a:rPr lang="zh-CN" altLang="en-US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：</a:t>
              </a:r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" name="立方体 56"/>
            <p:cNvSpPr/>
            <p:nvPr/>
          </p:nvSpPr>
          <p:spPr>
            <a:xfrm>
              <a:off x="7286644" y="3357562"/>
              <a:ext cx="500066" cy="792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9</a:t>
              </a:r>
              <a:endParaRPr lang="zh-CN" altLang="en-US" sz="1800"/>
            </a:p>
          </p:txBody>
        </p:sp>
        <p:sp>
          <p:nvSpPr>
            <p:cNvPr id="58" name="立方体 57"/>
            <p:cNvSpPr/>
            <p:nvPr/>
          </p:nvSpPr>
          <p:spPr>
            <a:xfrm>
              <a:off x="6572264" y="3393562"/>
              <a:ext cx="500066" cy="756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8</a:t>
              </a:r>
              <a:endParaRPr lang="zh-CN" altLang="en-US" sz="1800"/>
            </a:p>
          </p:txBody>
        </p:sp>
        <p:sp>
          <p:nvSpPr>
            <p:cNvPr id="59" name="立方体 58"/>
            <p:cNvSpPr/>
            <p:nvPr/>
          </p:nvSpPr>
          <p:spPr>
            <a:xfrm>
              <a:off x="5898076" y="3429562"/>
              <a:ext cx="500066" cy="720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7</a:t>
              </a:r>
              <a:endParaRPr lang="zh-CN" altLang="en-US" sz="1800"/>
            </a:p>
          </p:txBody>
        </p:sp>
        <p:sp>
          <p:nvSpPr>
            <p:cNvPr id="61" name="立方体 60"/>
            <p:cNvSpPr/>
            <p:nvPr/>
          </p:nvSpPr>
          <p:spPr>
            <a:xfrm>
              <a:off x="5214942" y="3465562"/>
              <a:ext cx="500066" cy="684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6</a:t>
              </a:r>
              <a:endParaRPr lang="zh-CN" altLang="en-US" sz="1800"/>
            </a:p>
          </p:txBody>
        </p:sp>
        <p:sp>
          <p:nvSpPr>
            <p:cNvPr id="62" name="立方体 61"/>
            <p:cNvSpPr/>
            <p:nvPr/>
          </p:nvSpPr>
          <p:spPr>
            <a:xfrm>
              <a:off x="4500562" y="3501562"/>
              <a:ext cx="500066" cy="648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5</a:t>
              </a:r>
              <a:endParaRPr lang="zh-CN" altLang="en-US" sz="1800"/>
            </a:p>
          </p:txBody>
        </p:sp>
        <p:sp>
          <p:nvSpPr>
            <p:cNvPr id="63" name="立方体 62"/>
            <p:cNvSpPr/>
            <p:nvPr/>
          </p:nvSpPr>
          <p:spPr>
            <a:xfrm>
              <a:off x="3786182" y="3537562"/>
              <a:ext cx="500066" cy="612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4</a:t>
              </a:r>
              <a:endParaRPr lang="zh-CN" altLang="en-US" sz="1800"/>
            </a:p>
          </p:txBody>
        </p:sp>
        <p:sp>
          <p:nvSpPr>
            <p:cNvPr id="64" name="立方体 63"/>
            <p:cNvSpPr/>
            <p:nvPr/>
          </p:nvSpPr>
          <p:spPr>
            <a:xfrm>
              <a:off x="3071802" y="3573562"/>
              <a:ext cx="500066" cy="576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3</a:t>
              </a:r>
              <a:endParaRPr lang="zh-CN" altLang="en-US" sz="1800"/>
            </a:p>
          </p:txBody>
        </p:sp>
        <p:sp>
          <p:nvSpPr>
            <p:cNvPr id="65" name="立方体 64"/>
            <p:cNvSpPr/>
            <p:nvPr/>
          </p:nvSpPr>
          <p:spPr>
            <a:xfrm>
              <a:off x="2398716" y="3609562"/>
              <a:ext cx="500066" cy="540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2</a:t>
              </a:r>
              <a:endParaRPr lang="zh-CN" altLang="en-US" sz="1800"/>
            </a:p>
          </p:txBody>
        </p:sp>
        <p:sp>
          <p:nvSpPr>
            <p:cNvPr id="66" name="立方体 65"/>
            <p:cNvSpPr/>
            <p:nvPr/>
          </p:nvSpPr>
          <p:spPr>
            <a:xfrm>
              <a:off x="1714480" y="3645562"/>
              <a:ext cx="500066" cy="504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1</a:t>
              </a:r>
              <a:endParaRPr lang="zh-CN" altLang="en-US" sz="1800"/>
            </a:p>
          </p:txBody>
        </p:sp>
        <p:sp>
          <p:nvSpPr>
            <p:cNvPr id="67" name="立方体 66"/>
            <p:cNvSpPr/>
            <p:nvPr/>
          </p:nvSpPr>
          <p:spPr>
            <a:xfrm>
              <a:off x="7969778" y="3681562"/>
              <a:ext cx="500066" cy="468000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0</a:t>
              </a:r>
              <a:endParaRPr lang="zh-CN" altLang="en-US" sz="1800"/>
            </a:p>
          </p:txBody>
        </p:sp>
      </p:grpSp>
      <p:cxnSp>
        <p:nvCxnSpPr>
          <p:cNvPr id="68" name="直接箭头连接符 67"/>
          <p:cNvCxnSpPr/>
          <p:nvPr/>
        </p:nvCxnSpPr>
        <p:spPr>
          <a:xfrm rot="16200000" flipV="1">
            <a:off x="8055340" y="5432726"/>
            <a:ext cx="360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9" name="组合 62"/>
          <p:cNvGrpSpPr/>
          <p:nvPr/>
        </p:nvGrpSpPr>
        <p:grpSpPr>
          <a:xfrm>
            <a:off x="2216123" y="5524043"/>
            <a:ext cx="7755496" cy="792000"/>
            <a:chOff x="714348" y="4851578"/>
            <a:chExt cx="7755496" cy="792000"/>
          </a:xfrm>
        </p:grpSpPr>
        <p:sp>
          <p:nvSpPr>
            <p:cNvPr id="71" name="TextBox 48"/>
            <p:cNvSpPr txBox="1"/>
            <p:nvPr/>
          </p:nvSpPr>
          <p:spPr>
            <a:xfrm>
              <a:off x="714348" y="5243468"/>
              <a:ext cx="857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i=9</a:t>
              </a:r>
              <a:r>
                <a:rPr lang="zh-CN" altLang="en-US" sz="18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：</a:t>
              </a:r>
              <a:endParaRPr lang="zh-CN" altLang="en-US" sz="18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72" name="立方体 71"/>
            <p:cNvSpPr/>
            <p:nvPr/>
          </p:nvSpPr>
          <p:spPr>
            <a:xfrm>
              <a:off x="7969778" y="4851578"/>
              <a:ext cx="500066" cy="792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9</a:t>
              </a:r>
              <a:endParaRPr lang="zh-CN" altLang="en-US" sz="1800"/>
            </a:p>
          </p:txBody>
        </p:sp>
        <p:sp>
          <p:nvSpPr>
            <p:cNvPr id="73" name="立方体 72"/>
            <p:cNvSpPr/>
            <p:nvPr/>
          </p:nvSpPr>
          <p:spPr>
            <a:xfrm>
              <a:off x="7286644" y="4887578"/>
              <a:ext cx="500066" cy="756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8</a:t>
              </a:r>
              <a:endParaRPr lang="zh-CN" altLang="en-US" sz="1800"/>
            </a:p>
          </p:txBody>
        </p:sp>
        <p:sp>
          <p:nvSpPr>
            <p:cNvPr id="74" name="立方体 73"/>
            <p:cNvSpPr/>
            <p:nvPr/>
          </p:nvSpPr>
          <p:spPr>
            <a:xfrm>
              <a:off x="6572264" y="4923578"/>
              <a:ext cx="500066" cy="720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7</a:t>
              </a:r>
              <a:endParaRPr lang="zh-CN" altLang="en-US" sz="1800"/>
            </a:p>
          </p:txBody>
        </p:sp>
        <p:sp>
          <p:nvSpPr>
            <p:cNvPr id="75" name="立方体 74"/>
            <p:cNvSpPr/>
            <p:nvPr/>
          </p:nvSpPr>
          <p:spPr>
            <a:xfrm>
              <a:off x="5898076" y="4959578"/>
              <a:ext cx="500066" cy="684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6</a:t>
              </a:r>
              <a:endParaRPr lang="zh-CN" altLang="en-US" sz="1800"/>
            </a:p>
          </p:txBody>
        </p:sp>
        <p:sp>
          <p:nvSpPr>
            <p:cNvPr id="76" name="立方体 75"/>
            <p:cNvSpPr/>
            <p:nvPr/>
          </p:nvSpPr>
          <p:spPr>
            <a:xfrm>
              <a:off x="5214942" y="4995578"/>
              <a:ext cx="500066" cy="648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5</a:t>
              </a:r>
              <a:endParaRPr lang="zh-CN" altLang="en-US" sz="1800"/>
            </a:p>
          </p:txBody>
        </p:sp>
        <p:sp>
          <p:nvSpPr>
            <p:cNvPr id="77" name="立方体 76"/>
            <p:cNvSpPr/>
            <p:nvPr/>
          </p:nvSpPr>
          <p:spPr>
            <a:xfrm>
              <a:off x="4500562" y="5031578"/>
              <a:ext cx="500066" cy="612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4</a:t>
              </a:r>
              <a:endParaRPr lang="zh-CN" altLang="en-US" sz="1800"/>
            </a:p>
          </p:txBody>
        </p:sp>
        <p:sp>
          <p:nvSpPr>
            <p:cNvPr id="78" name="立方体 77"/>
            <p:cNvSpPr/>
            <p:nvPr/>
          </p:nvSpPr>
          <p:spPr>
            <a:xfrm>
              <a:off x="3786182" y="5067578"/>
              <a:ext cx="500066" cy="576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3</a:t>
              </a:r>
              <a:endParaRPr lang="zh-CN" altLang="en-US" sz="1800"/>
            </a:p>
          </p:txBody>
        </p:sp>
        <p:sp>
          <p:nvSpPr>
            <p:cNvPr id="79" name="立方体 78"/>
            <p:cNvSpPr/>
            <p:nvPr/>
          </p:nvSpPr>
          <p:spPr>
            <a:xfrm>
              <a:off x="3071802" y="5103578"/>
              <a:ext cx="500066" cy="540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2</a:t>
              </a:r>
              <a:endParaRPr lang="zh-CN" altLang="en-US" sz="1800"/>
            </a:p>
          </p:txBody>
        </p:sp>
        <p:sp>
          <p:nvSpPr>
            <p:cNvPr id="80" name="立方体 79"/>
            <p:cNvSpPr/>
            <p:nvPr/>
          </p:nvSpPr>
          <p:spPr>
            <a:xfrm>
              <a:off x="2398716" y="5139578"/>
              <a:ext cx="500066" cy="504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1</a:t>
              </a:r>
              <a:endParaRPr lang="zh-CN" altLang="en-US" sz="1800"/>
            </a:p>
          </p:txBody>
        </p:sp>
        <p:sp>
          <p:nvSpPr>
            <p:cNvPr id="84" name="立方体 83"/>
            <p:cNvSpPr/>
            <p:nvPr/>
          </p:nvSpPr>
          <p:spPr>
            <a:xfrm>
              <a:off x="1714480" y="5175578"/>
              <a:ext cx="500066" cy="468000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/>
                <a:t>0</a:t>
              </a:r>
              <a:endParaRPr lang="zh-CN" altLang="en-US" sz="180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60120" y="1680210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直接插入排序的过程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29920" y="1706245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53415" y="133540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直接插入排序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3335" y="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46075" y="72136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en-US" altLang="zh-CN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3858895" y="1172210"/>
            <a:ext cx="6903085" cy="5586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216000" rIns="144000" bIns="108000">
            <a:spAutoFit/>
          </a:bodyPr>
          <a:p>
            <a:pPr algn="just">
              <a:lnSpc>
                <a:spcPts val="1800"/>
              </a:lnSpc>
              <a:spcBef>
                <a:spcPct val="50000"/>
              </a:spcBef>
            </a:pP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kumimoji="1" lang="en-US" altLang="zh-CN" sz="1800" dirty="0" err="1" smtClean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InsertSort</a:t>
            </a:r>
            <a:r>
              <a:rPr kumimoji="1" lang="en-US" altLang="zh-CN" sz="1800" dirty="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kumimoji="1" lang="en-US" altLang="zh-CN" sz="1800" dirty="0" err="1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RecType</a:t>
            </a:r>
            <a:r>
              <a:rPr kumimoji="1" lang="en-US" altLang="zh-CN" sz="1800" dirty="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R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[]</a:t>
            </a:r>
            <a:r>
              <a:rPr kumimoji="1" lang="zh-CN" altLang="en-US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n) </a:t>
            </a:r>
            <a:endParaRPr kumimoji="1" lang="en-US" altLang="zh-CN" sz="1800" dirty="0" smtClean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ct val="50000"/>
              </a:spcBef>
            </a:pP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i</a:t>
            </a:r>
            <a:r>
              <a:rPr kumimoji="1" lang="zh-CN" altLang="en-US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j;   RecType </a:t>
            </a:r>
            <a:r>
              <a:rPr kumimoji="1" lang="en-US" altLang="zh-CN" sz="1800" dirty="0" err="1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tmp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ct val="50000"/>
              </a:spcBef>
            </a:pPr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for 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kumimoji="1" lang="en-US" altLang="zh-CN" sz="1800" dirty="0" err="1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kumimoji="1" lang="en-US" altLang="zh-CN" sz="1800" dirty="0" err="1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1;i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kumimoji="1" lang="en-US" altLang="zh-CN" sz="1800" dirty="0" err="1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 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ct val="50000"/>
              </a:spcBef>
            </a:pPr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if (</a:t>
            </a:r>
            <a:r>
              <a:rPr kumimoji="1" lang="en-US" altLang="zh-CN" sz="180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R[i].key&lt;R[i-1].key]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 </a:t>
            </a:r>
            <a:r>
              <a:rPr kumimoji="1" lang="en-US" altLang="zh-CN" sz="180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kumimoji="1" lang="zh-CN" altLang="en-US" sz="180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反序时</a:t>
            </a:r>
            <a:endParaRPr kumimoji="1" lang="en-US" altLang="zh-CN" sz="1800" smtClean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ct val="50000"/>
              </a:spcBef>
            </a:pP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{  tmp=R[i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];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ct val="50000"/>
              </a:spcBef>
            </a:pPr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kumimoji="1"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j=i-1</a:t>
            </a:r>
            <a:r>
              <a:rPr kumimoji="1"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 </a:t>
            </a:r>
            <a:endParaRPr kumimoji="1" lang="zh-CN" altLang="en-US" sz="1800" dirty="0">
              <a:solidFill>
                <a:srgbClr val="FF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ct val="50000"/>
              </a:spcBef>
            </a:pPr>
            <a:r>
              <a:rPr kumimoji="1" lang="zh-CN" altLang="en-US" sz="180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 </a:t>
            </a:r>
            <a:r>
              <a:rPr kumimoji="1" lang="zh-CN" altLang="en-US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kumimoji="1"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do			</a:t>
            </a:r>
            <a:r>
              <a:rPr kumimoji="1"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kumimoji="1" lang="en-US" altLang="zh-CN" sz="180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kumimoji="1" lang="zh-CN" altLang="en-US" sz="1800" dirty="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找</a:t>
            </a:r>
            <a:r>
              <a:rPr kumimoji="1" lang="en-US" altLang="zh-CN" sz="1800" dirty="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R[</a:t>
            </a:r>
            <a:r>
              <a:rPr kumimoji="1" lang="en-US" altLang="zh-CN" sz="1800" dirty="0" err="1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kumimoji="1" lang="en-US" altLang="zh-CN" sz="1800" dirty="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</a:t>
            </a:r>
            <a:r>
              <a:rPr kumimoji="1" lang="zh-CN" altLang="en-US" sz="1800" dirty="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的插入位置</a:t>
            </a:r>
            <a:endParaRPr kumimoji="1" lang="en-US" altLang="zh-CN" sz="1800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ct val="50000"/>
              </a:spcBef>
            </a:pPr>
            <a:r>
              <a:rPr kumimoji="1" lang="en-US" altLang="zh-CN" sz="180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 </a:t>
            </a:r>
            <a:r>
              <a:rPr kumimoji="1"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{  R[j+1</a:t>
            </a:r>
            <a:r>
              <a:rPr kumimoji="1"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]=R[j];   </a:t>
            </a:r>
            <a:r>
              <a:rPr kumimoji="1"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kumimoji="1"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kumimoji="1" lang="en-US" altLang="zh-CN" sz="180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kumimoji="1"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将关键字大于</a:t>
            </a:r>
            <a:r>
              <a:rPr kumimoji="1"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R[</a:t>
            </a:r>
            <a:r>
              <a:rPr kumimoji="1" lang="en-US" altLang="zh-CN" sz="1800" dirty="0" err="1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kumimoji="1"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].</a:t>
            </a:r>
            <a:r>
              <a:rPr kumimoji="1" lang="en-US" altLang="zh-CN" sz="180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key</a:t>
            </a:r>
            <a:r>
              <a:rPr kumimoji="1" lang="zh-CN" altLang="en-US" sz="180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的元素后</a:t>
            </a:r>
            <a:r>
              <a:rPr kumimoji="1"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移</a:t>
            </a:r>
            <a:endParaRPr kumimoji="1" lang="zh-CN" altLang="en-US" sz="1800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ct val="50000"/>
              </a:spcBef>
            </a:pPr>
            <a:r>
              <a:rPr kumimoji="1" lang="zh-CN" altLang="en-US" sz="180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    </a:t>
            </a:r>
            <a:r>
              <a:rPr kumimoji="1" lang="zh-CN" altLang="en-US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kumimoji="1"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j-</a:t>
            </a:r>
            <a:r>
              <a:rPr kumimoji="1"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-;</a:t>
            </a:r>
            <a:endParaRPr kumimoji="1" lang="en-US" altLang="zh-CN" sz="1800" dirty="0">
              <a:solidFill>
                <a:srgbClr val="FF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ct val="50000"/>
              </a:spcBef>
            </a:pPr>
            <a:r>
              <a:rPr kumimoji="1"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   }  while  (j&gt;=0 &amp;&amp; R[j].key&gt;tmp.key)</a:t>
            </a:r>
            <a:endParaRPr kumimoji="1" lang="en-US" altLang="zh-CN" sz="1800" dirty="0">
              <a:solidFill>
                <a:srgbClr val="FF00FF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ct val="50000"/>
              </a:spcBef>
            </a:pPr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R[j+1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]=</a:t>
            </a:r>
            <a:r>
              <a:rPr kumimoji="1" lang="en-US" altLang="zh-CN" sz="1800" dirty="0" err="1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tmp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     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kumimoji="1" lang="en-US" altLang="zh-CN" sz="180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kumimoji="1"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在</a:t>
            </a:r>
            <a:r>
              <a:rPr kumimoji="1" lang="en-US" altLang="zh-CN" sz="1800" dirty="0" err="1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j+1</a:t>
            </a:r>
            <a:r>
              <a:rPr kumimoji="1" lang="zh-CN" altLang="en-US" sz="1800" dirty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处插入</a:t>
            </a:r>
            <a:r>
              <a:rPr kumimoji="1" lang="en-US" altLang="zh-CN" sz="180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R[</a:t>
            </a:r>
            <a:r>
              <a:rPr kumimoji="1" lang="en-US" altLang="zh-CN" sz="1800" err="1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kumimoji="1" lang="en-US" altLang="zh-CN" sz="180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</a:t>
            </a:r>
            <a:endParaRPr kumimoji="1" lang="en-US" altLang="zh-CN" sz="1800" smtClean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ct val="50000"/>
              </a:spcBef>
            </a:pP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}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ct val="50000"/>
              </a:spcBef>
            </a:pPr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}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just">
              <a:lnSpc>
                <a:spcPts val="1800"/>
              </a:lnSpc>
              <a:spcBef>
                <a:spcPct val="50000"/>
              </a:spcBef>
            </a:pP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2185" y="1937385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直接插入排序的算法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1970" y="1315720"/>
            <a:ext cx="2418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1. 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直接插入排序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70865" y="1981835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6" name="TextBox 3"/>
          <p:cNvSpPr txBox="1"/>
          <p:nvPr/>
        </p:nvSpPr>
        <p:spPr>
          <a:xfrm>
            <a:off x="0" y="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46075" y="72136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en-US" altLang="zh-CN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1118524" y="1776709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zh-CN" altLang="en-US" sz="2000" dirty="0" smtClean="0">
                <a:solidFill>
                  <a:srgbClr val="F92D37"/>
                </a:solidFill>
                <a:latin typeface="微软雅黑" panose="020B0503020204020204" charset="-122"/>
                <a:ea typeface="微软雅黑" panose="020B0503020204020204" charset="-122"/>
              </a:rPr>
              <a:t>算法分析</a:t>
            </a:r>
            <a:endParaRPr kumimoji="1" lang="zh-CN" altLang="en-US" sz="2000" dirty="0">
              <a:solidFill>
                <a:srgbClr val="F92D3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751494" y="2363138"/>
            <a:ext cx="5549917" cy="453183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tIns="72000" bIns="72000">
            <a:spAutoFit/>
          </a:bodyPr>
          <a:lstStyle/>
          <a:p>
            <a:pPr marL="457200" indent="-457200" algn="l">
              <a:buBlip>
                <a:blip r:embed="rId1"/>
              </a:buBlip>
            </a:pPr>
            <a:r>
              <a:rPr kumimoji="1" lang="zh-CN" altLang="en-US" sz="2000" dirty="0">
                <a:solidFill>
                  <a:srgbClr val="0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最好的情况（关键</a:t>
            </a:r>
            <a:r>
              <a:rPr kumimoji="1" lang="zh-CN" altLang="en-US" sz="2000">
                <a:solidFill>
                  <a:srgbClr val="0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字</a:t>
            </a:r>
            <a:r>
              <a:rPr kumimoji="1" lang="zh-CN" altLang="en-US" sz="2000" smtClean="0">
                <a:solidFill>
                  <a:srgbClr val="0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在元素序</a:t>
            </a:r>
            <a:r>
              <a:rPr kumimoji="1" lang="zh-CN" altLang="en-US" sz="2000" dirty="0">
                <a:solidFill>
                  <a:srgbClr val="0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列中正序）：</a:t>
            </a:r>
            <a:endParaRPr kumimoji="1" lang="zh-CN" altLang="en-US" sz="2000" dirty="0">
              <a:solidFill>
                <a:srgbClr val="008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51560" y="3148956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如（</a:t>
            </a:r>
            <a:r>
              <a:rPr lang="en-US" altLang="zh-CN" sz="2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1,2,3,4,5</a:t>
            </a:r>
            <a:r>
              <a:rPr lang="zh-CN" altLang="en-US" sz="2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</a:t>
            </a:r>
            <a:endParaRPr lang="zh-CN" altLang="en-US" sz="20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4" name="组合 13"/>
          <p:cNvGrpSpPr/>
          <p:nvPr/>
        </p:nvGrpSpPr>
        <p:grpSpPr>
          <a:xfrm>
            <a:off x="890561" y="4319600"/>
            <a:ext cx="8220199" cy="1342123"/>
            <a:chOff x="324776" y="3313760"/>
            <a:chExt cx="8220199" cy="1342123"/>
          </a:xfrm>
        </p:grpSpPr>
        <p:sp>
          <p:nvSpPr>
            <p:cNvPr id="57348" name="Text Box 4"/>
            <p:cNvSpPr txBox="1">
              <a:spLocks noChangeArrowheads="1"/>
            </p:cNvSpPr>
            <p:nvPr/>
          </p:nvSpPr>
          <p:spPr bwMode="auto">
            <a:xfrm>
              <a:off x="324776" y="3316935"/>
              <a:ext cx="2249334" cy="400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2000" dirty="0">
                  <a:latin typeface="仿宋" panose="02010609060101010101" pitchFamily="49" charset="-122"/>
                  <a:ea typeface="仿宋" panose="02010609060101010101" pitchFamily="49" charset="-122"/>
                  <a:cs typeface="Consolas" panose="020B0609020204030204" pitchFamily="49" charset="0"/>
                </a:rPr>
                <a:t>“</a:t>
              </a:r>
              <a:r>
                <a:rPr kumimoji="1" lang="zh-CN" altLang="en-US" sz="2000" dirty="0">
                  <a:latin typeface="仿宋" panose="02010609060101010101" pitchFamily="49" charset="-122"/>
                  <a:ea typeface="仿宋" panose="02010609060101010101" pitchFamily="49" charset="-122"/>
                  <a:cs typeface="Consolas" panose="020B0609020204030204" pitchFamily="49" charset="0"/>
                </a:rPr>
                <a:t>比较”的次数：</a:t>
              </a:r>
              <a:endParaRPr kumimoji="1"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57352" name="Text Box 8"/>
            <p:cNvSpPr txBox="1">
              <a:spLocks noChangeArrowheads="1"/>
            </p:cNvSpPr>
            <p:nvPr/>
          </p:nvSpPr>
          <p:spPr bwMode="auto">
            <a:xfrm>
              <a:off x="4429124" y="4179516"/>
              <a:ext cx="487369" cy="400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l"/>
              <a:r>
                <a:rPr kumimoji="1" lang="en-US" altLang="zh-CN" sz="2000" smtClean="0">
                  <a:solidFill>
                    <a:schemeClr val="tx1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Consolas" panose="020B0609020204030204" pitchFamily="49" charset="0"/>
                </a:rPr>
                <a:t>0</a:t>
              </a:r>
              <a:endParaRPr kumimoji="1"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57354" name="Rectangle 10"/>
            <p:cNvSpPr>
              <a:spLocks noChangeArrowheads="1"/>
            </p:cNvSpPr>
            <p:nvPr/>
          </p:nvSpPr>
          <p:spPr bwMode="auto">
            <a:xfrm>
              <a:off x="3758629" y="3313760"/>
              <a:ext cx="2249334" cy="400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2000" dirty="0">
                  <a:latin typeface="仿宋" panose="02010609060101010101" pitchFamily="49" charset="-122"/>
                  <a:ea typeface="仿宋" panose="02010609060101010101" pitchFamily="49" charset="-122"/>
                  <a:cs typeface="Consolas" panose="020B0609020204030204" pitchFamily="49" charset="0"/>
                </a:rPr>
                <a:t>“</a:t>
              </a:r>
              <a:r>
                <a:rPr kumimoji="1" lang="zh-CN" altLang="en-US" sz="2000" dirty="0">
                  <a:latin typeface="仿宋" panose="02010609060101010101" pitchFamily="49" charset="-122"/>
                  <a:ea typeface="仿宋" panose="02010609060101010101" pitchFamily="49" charset="-122"/>
                  <a:cs typeface="Consolas" panose="020B0609020204030204" pitchFamily="49" charset="0"/>
                </a:rPr>
                <a:t>移动”的次数：</a:t>
              </a:r>
              <a:endParaRPr kumimoji="1"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01901" y="4255773"/>
              <a:ext cx="16430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F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最好：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O(</a:t>
              </a:r>
              <a:r>
                <a:rPr lang="en-US" altLang="zh-CN" sz="2000" i="1" dirty="0" smtClean="0">
                  <a:solidFill>
                    <a:srgbClr val="FF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)</a:t>
              </a:r>
              <a:endParaRPr lang="zh-CN" altLang="en-US" sz="20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pic>
          <p:nvPicPr>
            <p:cNvPr id="120833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70561" y="3857628"/>
              <a:ext cx="1319052" cy="785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椭圆 10"/>
          <p:cNvSpPr/>
          <p:nvPr/>
        </p:nvSpPr>
        <p:spPr>
          <a:xfrm>
            <a:off x="530225" y="1782445"/>
            <a:ext cx="32385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pic>
        <p:nvPicPr>
          <p:cNvPr id="5" name="图片 4" descr="fax-1889011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275" y="1561465"/>
            <a:ext cx="3069590" cy="3069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3415" y="113855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直接插入排序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0" y="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968663" y="2994637"/>
            <a:ext cx="1785950" cy="3987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zh-CN" altLang="en-US" sz="2000" dirty="0" smtClean="0">
                <a:solidFill>
                  <a:srgbClr val="F92D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算法分析</a:t>
            </a:r>
            <a:endParaRPr kumimoji="1" lang="zh-CN" altLang="en-US" sz="2000" dirty="0" smtClean="0">
              <a:solidFill>
                <a:srgbClr val="F92D37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2831119" y="819322"/>
            <a:ext cx="5549917" cy="453183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tIns="72000" bIns="72000">
            <a:spAutoFit/>
          </a:bodyPr>
          <a:lstStyle/>
          <a:p>
            <a:pPr marL="457200" indent="-457200" algn="l">
              <a:buBlip>
                <a:blip r:embed="rId1"/>
              </a:buBlip>
            </a:pPr>
            <a:r>
              <a:rPr kumimoji="1" lang="zh-CN" altLang="en-US" sz="2000" dirty="0">
                <a:solidFill>
                  <a:srgbClr val="0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最坏的情况（关键</a:t>
            </a:r>
            <a:r>
              <a:rPr kumimoji="1" lang="zh-CN" altLang="en-US" sz="2000">
                <a:solidFill>
                  <a:srgbClr val="0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字</a:t>
            </a:r>
            <a:r>
              <a:rPr kumimoji="1" lang="zh-CN" altLang="en-US" sz="2000" smtClean="0">
                <a:solidFill>
                  <a:srgbClr val="0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在元素序</a:t>
            </a:r>
            <a:r>
              <a:rPr kumimoji="1" lang="zh-CN" altLang="en-US" sz="2000" dirty="0">
                <a:solidFill>
                  <a:srgbClr val="0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列中反序）：</a:t>
            </a:r>
            <a:endParaRPr kumimoji="1" lang="zh-CN" altLang="en-US" sz="2000" dirty="0">
              <a:solidFill>
                <a:srgbClr val="008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2233295" y="324199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73995" y="1313165"/>
            <a:ext cx="8358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如（</a:t>
            </a:r>
            <a:r>
              <a:rPr lang="en-US" altLang="zh-CN" sz="2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5,4,3,2,1</a:t>
            </a:r>
            <a:r>
              <a:rPr lang="zh-CN" altLang="en-US" sz="2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） </a:t>
            </a:r>
            <a:r>
              <a:rPr lang="en-US" altLang="zh-CN" sz="2000" i="1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[</a:t>
            </a:r>
            <a:r>
              <a:rPr lang="en-US" altLang="zh-CN" sz="2000" i="1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]</a:t>
            </a:r>
            <a:r>
              <a:rPr lang="zh-CN" altLang="en-US" sz="2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插入到</a:t>
            </a:r>
            <a:r>
              <a:rPr lang="en-US" altLang="zh-CN" sz="2000" i="1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[0..</a:t>
            </a:r>
            <a:r>
              <a:rPr lang="en-US" altLang="zh-CN" sz="2000" i="1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-1]</a:t>
            </a:r>
            <a:r>
              <a:rPr lang="zh-CN" altLang="en-US" sz="2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最前面，比较</a:t>
            </a:r>
            <a:r>
              <a:rPr lang="en-US" altLang="zh-CN" sz="2000" i="1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zh-CN" altLang="en-US" sz="2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次，移动</a:t>
            </a:r>
            <a:r>
              <a:rPr lang="en-US" altLang="zh-CN" sz="2000" i="1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2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+2</a:t>
            </a:r>
            <a:r>
              <a:rPr lang="zh-CN" altLang="en-US" sz="2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次</a:t>
            </a:r>
            <a:endParaRPr lang="zh-CN" altLang="en-US" sz="20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2973995" y="1824646"/>
            <a:ext cx="7572428" cy="3677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16000" tIns="108000" rIns="144000" bIns="108000">
            <a:spAutoFit/>
          </a:bodyPr>
          <a:lstStyle/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kumimoji="1" lang="en-US" altLang="zh-CN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void </a:t>
            </a:r>
            <a:r>
              <a:rPr kumimoji="1" lang="en-US" altLang="zh-CN" sz="2000" dirty="0" err="1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InsertSort</a:t>
            </a:r>
            <a:r>
              <a:rPr kumimoji="1" lang="en-US" altLang="zh-CN" sz="2000" dirty="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(</a:t>
            </a:r>
            <a:r>
              <a:rPr kumimoji="1" lang="en-US" altLang="zh-CN" sz="2000" dirty="0" err="1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RecType</a:t>
            </a:r>
            <a:r>
              <a:rPr kumimoji="1" lang="en-US" altLang="zh-CN" sz="2000" dirty="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kumimoji="1" lang="en-US" altLang="zh-CN" sz="200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kumimoji="1" lang="en-US" altLang="zh-CN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[]</a:t>
            </a:r>
            <a:r>
              <a:rPr kumimoji="1" lang="zh-CN" altLang="en-US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kumimoji="1" lang="en-US" altLang="zh-CN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int </a:t>
            </a:r>
            <a:r>
              <a:rPr kumimoji="1" lang="en-US" altLang="zh-CN" sz="2000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n) </a:t>
            </a:r>
            <a:endParaRPr kumimoji="1" lang="en-US" altLang="zh-CN" sz="2000" dirty="0" smtClean="0">
              <a:solidFill>
                <a:srgbClr val="1000E4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kumimoji="1" lang="en-US" altLang="zh-CN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{  int i</a:t>
            </a:r>
            <a:r>
              <a:rPr kumimoji="1" lang="zh-CN" altLang="en-US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kumimoji="1" lang="en-US" altLang="zh-CN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j;   RecType </a:t>
            </a:r>
            <a:r>
              <a:rPr kumimoji="1" lang="en-US" altLang="zh-CN" sz="2000" dirty="0" err="1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tmp</a:t>
            </a:r>
            <a:r>
              <a:rPr kumimoji="1" lang="en-US" altLang="zh-CN" sz="2000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;</a:t>
            </a:r>
            <a:endParaRPr kumimoji="1" lang="en-US" altLang="zh-CN" sz="2000" dirty="0">
              <a:solidFill>
                <a:srgbClr val="1000E4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kumimoji="1" lang="en-US" altLang="zh-CN" sz="200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</a:t>
            </a:r>
            <a:r>
              <a:rPr kumimoji="1" lang="en-US" altLang="zh-CN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for </a:t>
            </a:r>
            <a:r>
              <a:rPr kumimoji="1" lang="en-US" altLang="zh-CN" sz="2000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(</a:t>
            </a:r>
            <a:r>
              <a:rPr kumimoji="1" lang="en-US" altLang="zh-CN" sz="2000" dirty="0" err="1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</a:t>
            </a:r>
            <a:r>
              <a:rPr kumimoji="1" lang="en-US" altLang="zh-CN" sz="2000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=</a:t>
            </a:r>
            <a:r>
              <a:rPr kumimoji="1" lang="en-US" altLang="zh-CN" sz="2000" dirty="0" err="1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1;i</a:t>
            </a:r>
            <a:r>
              <a:rPr kumimoji="1" lang="en-US" altLang="zh-CN" sz="2000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&lt;</a:t>
            </a:r>
            <a:r>
              <a:rPr kumimoji="1" lang="en-US" altLang="zh-CN" sz="2000" dirty="0" err="1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n;i</a:t>
            </a:r>
            <a:r>
              <a:rPr kumimoji="1" lang="en-US" altLang="zh-CN" sz="2000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++) </a:t>
            </a:r>
            <a:endParaRPr kumimoji="1" lang="en-US" altLang="zh-CN" sz="2000" dirty="0">
              <a:solidFill>
                <a:srgbClr val="1000E4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kumimoji="1" lang="en-US" altLang="zh-CN" sz="200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</a:t>
            </a:r>
            <a:r>
              <a:rPr kumimoji="1" lang="en-US" altLang="zh-CN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{  if (R[i].key&lt;R[i-1].key]) 	</a:t>
            </a:r>
            <a:r>
              <a:rPr kumimoji="1" lang="en-US" altLang="zh-CN" sz="200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//</a:t>
            </a:r>
            <a:r>
              <a:rPr kumimoji="1" lang="zh-CN" altLang="en-US" sz="200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反序时</a:t>
            </a:r>
            <a:endParaRPr kumimoji="1" lang="en-US" altLang="zh-CN" sz="2000" smtClean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kumimoji="1" lang="en-US" altLang="zh-CN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{  </a:t>
            </a:r>
            <a:r>
              <a:rPr kumimoji="1" lang="en-US" altLang="zh-CN" sz="200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tmp=R[i</a:t>
            </a:r>
            <a:r>
              <a:rPr kumimoji="1" lang="en-US" altLang="zh-CN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];</a:t>
            </a:r>
            <a:endParaRPr kumimoji="1" lang="en-US" altLang="zh-CN" sz="20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kumimoji="1" lang="en-US" altLang="zh-CN" sz="200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r>
              <a:rPr kumimoji="1" lang="en-US" altLang="zh-CN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j=i-1</a:t>
            </a:r>
            <a:r>
              <a:rPr kumimoji="1" lang="en-US" altLang="zh-CN" sz="2000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; </a:t>
            </a:r>
            <a:endParaRPr kumimoji="1" lang="zh-CN" altLang="en-US" sz="2000" dirty="0">
              <a:solidFill>
                <a:srgbClr val="1000E4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kumimoji="1" lang="zh-CN" altLang="en-US" sz="20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  </a:t>
            </a:r>
            <a:r>
              <a:rPr kumimoji="1" lang="en-US" altLang="zh-CN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do	</a:t>
            </a:r>
            <a:r>
              <a:rPr kumimoji="1" lang="en-US" altLang="zh-CN" sz="20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	</a:t>
            </a:r>
            <a:r>
              <a:rPr kumimoji="1" lang="en-US" altLang="zh-CN" sz="200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//</a:t>
            </a:r>
            <a:r>
              <a:rPr kumimoji="1" lang="zh-CN" altLang="en-US" sz="2000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找</a:t>
            </a:r>
            <a:r>
              <a:rPr kumimoji="1" lang="en-US" altLang="zh-CN" sz="2000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R[</a:t>
            </a:r>
            <a:r>
              <a:rPr kumimoji="1" lang="en-US" altLang="zh-CN" sz="2000" dirty="0" err="1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</a:t>
            </a:r>
            <a:r>
              <a:rPr kumimoji="1" lang="en-US" altLang="zh-CN" sz="2000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]</a:t>
            </a:r>
            <a:r>
              <a:rPr kumimoji="1" lang="zh-CN" altLang="en-US" sz="2000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的插入位置</a:t>
            </a:r>
            <a:endParaRPr kumimoji="1" lang="en-US" altLang="zh-CN" sz="20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kumimoji="1" lang="en-US" altLang="zh-CN" sz="200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</a:t>
            </a:r>
            <a:r>
              <a:rPr kumimoji="1" lang="en-US" altLang="zh-CN" sz="20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kumimoji="1" lang="en-US" altLang="zh-CN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{  R[j+1</a:t>
            </a:r>
            <a:r>
              <a:rPr kumimoji="1" lang="en-US" altLang="zh-CN" sz="2000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]=R[j];   </a:t>
            </a:r>
            <a:r>
              <a:rPr kumimoji="1" lang="en-US" altLang="zh-CN" sz="20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r>
              <a:rPr kumimoji="1" lang="en-US" altLang="zh-CN" sz="200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//</a:t>
            </a:r>
            <a:r>
              <a:rPr kumimoji="1" lang="zh-CN" altLang="en-US" sz="20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将关键字大于</a:t>
            </a:r>
            <a:r>
              <a:rPr kumimoji="1" lang="en-US" altLang="zh-CN" sz="20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R[</a:t>
            </a:r>
            <a:r>
              <a:rPr kumimoji="1" lang="en-US" altLang="zh-CN" sz="2000" dirty="0" err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</a:t>
            </a:r>
            <a:r>
              <a:rPr kumimoji="1" lang="en-US" altLang="zh-CN" sz="20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].</a:t>
            </a:r>
            <a:r>
              <a:rPr kumimoji="1" lang="en-US" altLang="zh-CN" sz="200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key</a:t>
            </a:r>
            <a:r>
              <a:rPr kumimoji="1" lang="zh-CN" altLang="en-US" sz="200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的元素后</a:t>
            </a:r>
            <a:r>
              <a:rPr kumimoji="1" lang="zh-CN" altLang="en-US" sz="20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移</a:t>
            </a:r>
            <a:endParaRPr kumimoji="1" lang="zh-CN" altLang="en-US" sz="20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kumimoji="1" lang="zh-CN" altLang="en-US" sz="200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   </a:t>
            </a:r>
            <a:r>
              <a:rPr kumimoji="1" lang="zh-CN" altLang="en-US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kumimoji="1" lang="en-US" altLang="zh-CN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j-</a:t>
            </a:r>
            <a:r>
              <a:rPr kumimoji="1" lang="en-US" altLang="zh-CN" sz="2000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-;</a:t>
            </a:r>
            <a:endParaRPr kumimoji="1" lang="en-US" altLang="zh-CN" sz="2000" dirty="0">
              <a:solidFill>
                <a:srgbClr val="1000E4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kumimoji="1" lang="en-US" altLang="zh-CN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  }  while  (j&gt;=0 &amp;&amp; R[j].key&gt;tmp.key)</a:t>
            </a:r>
            <a:endParaRPr kumimoji="1" lang="en-US" altLang="zh-CN" sz="2000" dirty="0">
              <a:solidFill>
                <a:srgbClr val="1000E4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kumimoji="1" lang="en-US" altLang="zh-CN" sz="200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</a:t>
            </a:r>
            <a:r>
              <a:rPr kumimoji="1" lang="en-US" altLang="zh-CN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kumimoji="1" lang="en-US" altLang="zh-CN" sz="200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R[j+1</a:t>
            </a:r>
            <a:r>
              <a:rPr kumimoji="1" lang="en-US" altLang="zh-CN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]=</a:t>
            </a:r>
            <a:r>
              <a:rPr kumimoji="1" lang="en-US" altLang="zh-CN" sz="2000" dirty="0" err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tmp</a:t>
            </a:r>
            <a:r>
              <a:rPr kumimoji="1" lang="en-US" altLang="zh-CN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;      </a:t>
            </a:r>
            <a:r>
              <a:rPr kumimoji="1" lang="en-US" altLang="zh-CN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r>
              <a:rPr kumimoji="1" lang="en-US" altLang="zh-CN" sz="200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//</a:t>
            </a:r>
            <a:r>
              <a:rPr kumimoji="1" lang="zh-CN" altLang="en-US" sz="20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在</a:t>
            </a:r>
            <a:r>
              <a:rPr kumimoji="1" lang="en-US" altLang="zh-CN" sz="2000" dirty="0" err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j+1</a:t>
            </a:r>
            <a:r>
              <a:rPr kumimoji="1" lang="zh-CN" altLang="en-US" sz="20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处插入</a:t>
            </a:r>
            <a:r>
              <a:rPr kumimoji="1" lang="en-US" altLang="zh-CN" sz="200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R[</a:t>
            </a:r>
            <a:r>
              <a:rPr kumimoji="1" lang="en-US" altLang="zh-CN" sz="2000" err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</a:t>
            </a:r>
            <a:r>
              <a:rPr kumimoji="1" lang="en-US" altLang="zh-CN" sz="200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]</a:t>
            </a:r>
            <a:endParaRPr kumimoji="1" lang="en-US" altLang="zh-CN" sz="2000" smtClean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kumimoji="1" lang="en-US" altLang="zh-CN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}</a:t>
            </a:r>
            <a:endParaRPr kumimoji="1" lang="en-US" altLang="zh-CN" sz="2000" dirty="0">
              <a:solidFill>
                <a:srgbClr val="1000E4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kumimoji="1" lang="en-US" altLang="zh-CN" sz="200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kumimoji="1" lang="en-US" altLang="zh-CN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}</a:t>
            </a:r>
            <a:endParaRPr kumimoji="1" lang="en-US" altLang="zh-CN" sz="2000" dirty="0">
              <a:solidFill>
                <a:srgbClr val="1000E4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just">
              <a:lnSpc>
                <a:spcPts val="1800"/>
              </a:lnSpc>
              <a:spcBef>
                <a:spcPts val="0"/>
              </a:spcBef>
            </a:pPr>
            <a:r>
              <a:rPr kumimoji="1" lang="en-US" altLang="zh-CN" sz="2000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}</a:t>
            </a:r>
            <a:endParaRPr kumimoji="1" lang="en-US" altLang="zh-CN" sz="2000" dirty="0">
              <a:solidFill>
                <a:srgbClr val="1000E4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grpSp>
        <p:nvGrpSpPr>
          <p:cNvPr id="4" name="组合 15"/>
          <p:cNvGrpSpPr/>
          <p:nvPr/>
        </p:nvGrpSpPr>
        <p:grpSpPr>
          <a:xfrm>
            <a:off x="2831119" y="5474320"/>
            <a:ext cx="7500990" cy="1228858"/>
            <a:chOff x="500034" y="5447015"/>
            <a:chExt cx="7500990" cy="1228858"/>
          </a:xfrm>
        </p:grpSpPr>
        <p:sp>
          <p:nvSpPr>
            <p:cNvPr id="57350" name="Text Box 6"/>
            <p:cNvSpPr txBox="1">
              <a:spLocks noChangeArrowheads="1"/>
            </p:cNvSpPr>
            <p:nvPr/>
          </p:nvSpPr>
          <p:spPr bwMode="auto">
            <a:xfrm>
              <a:off x="500034" y="5447015"/>
              <a:ext cx="2214880" cy="39878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2000" dirty="0">
                  <a:latin typeface="仿宋" panose="02010609060101010101" pitchFamily="49" charset="-122"/>
                  <a:ea typeface="仿宋" panose="02010609060101010101" pitchFamily="49" charset="-122"/>
                  <a:cs typeface="Consolas" panose="020B0609020204030204" pitchFamily="49" charset="0"/>
                </a:rPr>
                <a:t>“</a:t>
              </a:r>
              <a:r>
                <a:rPr kumimoji="1"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比较”的次数：</a:t>
              </a:r>
              <a:endPara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endParaRPr>
            </a:p>
          </p:txBody>
        </p:sp>
        <p:sp>
          <p:nvSpPr>
            <p:cNvPr id="57355" name="Rectangle 11"/>
            <p:cNvSpPr>
              <a:spLocks noChangeArrowheads="1"/>
            </p:cNvSpPr>
            <p:nvPr/>
          </p:nvSpPr>
          <p:spPr bwMode="auto">
            <a:xfrm>
              <a:off x="3472877" y="5447015"/>
              <a:ext cx="2214880" cy="39878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2000" dirty="0">
                  <a:latin typeface="仿宋" panose="02010609060101010101" pitchFamily="49" charset="-122"/>
                  <a:ea typeface="仿宋" panose="02010609060101010101" pitchFamily="49" charset="-122"/>
                  <a:cs typeface="Consolas" panose="020B0609020204030204" pitchFamily="49" charset="0"/>
                </a:rPr>
                <a:t>“</a:t>
              </a:r>
              <a:r>
                <a:rPr kumimoji="1"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移动”的次数</a:t>
              </a:r>
              <a:r>
                <a:rPr kumimoji="1" lang="zh-CN" altLang="en-US" sz="2000" dirty="0">
                  <a:latin typeface="仿宋" panose="02010609060101010101" pitchFamily="49" charset="-122"/>
                  <a:ea typeface="仿宋" panose="02010609060101010101" pitchFamily="49" charset="-122"/>
                  <a:cs typeface="Consolas" panose="020B0609020204030204" pitchFamily="49" charset="0"/>
                </a:rPr>
                <a:t>：</a:t>
              </a:r>
              <a:endParaRPr kumimoji="1"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57950" y="5975599"/>
              <a:ext cx="16430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最坏：</a:t>
              </a:r>
              <a:r>
                <a:rPr lang="en-US" altLang="zh-CN" sz="2000" dirty="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O(</a:t>
              </a:r>
              <a:r>
                <a:rPr lang="en-US" altLang="zh-CN" sz="2000" i="1" dirty="0" err="1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n</a:t>
              </a:r>
              <a:r>
                <a:rPr lang="en-US" altLang="zh-CN" sz="2000" baseline="30000" dirty="0" err="1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2</a:t>
              </a:r>
              <a:r>
                <a:rPr lang="en-US" altLang="zh-CN" sz="2000" dirty="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)</a:t>
              </a:r>
              <a:endParaRPr lang="zh-CN" altLang="en-US" sz="2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pic>
          <p:nvPicPr>
            <p:cNvPr id="119809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5786" y="5857892"/>
              <a:ext cx="1643074" cy="817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8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71868" y="5857892"/>
              <a:ext cx="2571768" cy="798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椭圆 10"/>
          <p:cNvSpPr/>
          <p:nvPr/>
        </p:nvSpPr>
        <p:spPr>
          <a:xfrm>
            <a:off x="456565" y="2978150"/>
            <a:ext cx="32385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3" name="TextBox 3"/>
          <p:cNvSpPr txBox="1"/>
          <p:nvPr/>
        </p:nvSpPr>
        <p:spPr>
          <a:xfrm>
            <a:off x="323215" y="126365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964853" y="3811882"/>
            <a:ext cx="1785950" cy="3987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zh-CN" altLang="en-US" sz="2000" dirty="0" smtClean="0">
                <a:solidFill>
                  <a:srgbClr val="F92D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算法分析</a:t>
            </a:r>
            <a:endParaRPr kumimoji="1" lang="zh-CN" altLang="en-US" sz="2000" dirty="0">
              <a:solidFill>
                <a:srgbClr val="F92D37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2233295" y="324199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7359" name="Text Box 15"/>
          <p:cNvSpPr txBox="1">
            <a:spLocks noChangeArrowheads="1"/>
          </p:cNvSpPr>
          <p:nvPr/>
        </p:nvSpPr>
        <p:spPr bwMode="auto">
          <a:xfrm>
            <a:off x="3992534" y="2668890"/>
            <a:ext cx="4500594" cy="453183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72000" bIns="72000">
            <a:spAutoFit/>
          </a:bodyPr>
          <a:p>
            <a:pPr marL="457200" indent="-457200" algn="l">
              <a:spcBef>
                <a:spcPct val="50000"/>
              </a:spcBef>
              <a:buBlip>
                <a:blip r:embed="rId1"/>
              </a:buBlip>
            </a:pPr>
            <a:r>
              <a:rPr lang="zh-CN" altLang="en-US" sz="2000" smtClean="0">
                <a:solidFill>
                  <a:srgbClr val="0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平均情况：比较次数</a:t>
            </a:r>
            <a:r>
              <a:rPr lang="en-US" altLang="zh-CN" sz="2000" smtClean="0">
                <a:solidFill>
                  <a:srgbClr val="0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+</a:t>
            </a:r>
            <a:r>
              <a:rPr lang="zh-CN" altLang="en-US" sz="2000" smtClean="0">
                <a:solidFill>
                  <a:srgbClr val="0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移</a:t>
            </a:r>
            <a:r>
              <a:rPr lang="zh-CN" altLang="en-US" sz="2000" dirty="0">
                <a:solidFill>
                  <a:srgbClr val="0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动</a:t>
            </a:r>
            <a:r>
              <a:rPr lang="zh-CN" altLang="en-US" sz="2000">
                <a:solidFill>
                  <a:srgbClr val="0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次</a:t>
            </a:r>
            <a:r>
              <a:rPr lang="zh-CN" altLang="en-US" sz="2000" smtClean="0">
                <a:solidFill>
                  <a:srgbClr val="008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数 </a:t>
            </a:r>
            <a:endParaRPr lang="zh-CN" altLang="en-US" sz="2000" dirty="0">
              <a:solidFill>
                <a:srgbClr val="008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46630" y="5162491"/>
            <a:ext cx="164307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平均</a:t>
            </a:r>
            <a:r>
              <a:rPr lang="zh-CN" altLang="en-US" sz="2000" dirty="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en-US" altLang="zh-CN" sz="2000" dirty="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O(</a:t>
            </a:r>
            <a:r>
              <a:rPr lang="en-US" altLang="zh-CN" sz="2000" i="1" dirty="0" err="1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2000" baseline="30000" dirty="0" err="1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2000" dirty="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</a:t>
            </a:r>
            <a:endParaRPr lang="zh-CN" altLang="en-US" sz="2000" dirty="0"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84916" y="3753082"/>
            <a:ext cx="700092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如 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[0..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-1]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中插入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]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，平均插入在中间位置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/2]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1187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8714" y="4848221"/>
            <a:ext cx="5643602" cy="939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椭圆 10"/>
          <p:cNvSpPr/>
          <p:nvPr/>
        </p:nvSpPr>
        <p:spPr>
          <a:xfrm>
            <a:off x="399415" y="3753485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pic>
        <p:nvPicPr>
          <p:cNvPr id="7" name="图片 6" descr="post-it-5033079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730" y="961390"/>
            <a:ext cx="2579370" cy="257937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2233295" y="324199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7185" y="73787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</a:t>
            </a:r>
            <a:endParaRPr lang="zh-CN" altLang="en-US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95238" name="Text Box 6"/>
          <p:cNvSpPr txBox="1">
            <a:spLocks noChangeArrowheads="1"/>
          </p:cNvSpPr>
          <p:nvPr/>
        </p:nvSpPr>
        <p:spPr bwMode="auto">
          <a:xfrm>
            <a:off x="2664115" y="3034655"/>
            <a:ext cx="7423144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查找采用折半查找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方法，称为</a:t>
            </a:r>
            <a:r>
              <a:rPr lang="zh-CN" altLang="en-US" sz="20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二分插入排序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或</a:t>
            </a:r>
            <a:r>
              <a:rPr lang="zh-CN" altLang="en-US" sz="20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折半插入排序</a:t>
            </a:r>
            <a:r>
              <a:rPr lang="zh-CN" altLang="en-US" sz="20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5239" name="Text Box 7"/>
          <p:cNvSpPr txBox="1">
            <a:spLocks noChangeArrowheads="1"/>
          </p:cNvSpPr>
          <p:nvPr/>
        </p:nvSpPr>
        <p:spPr bwMode="auto">
          <a:xfrm>
            <a:off x="4000818" y="3920483"/>
            <a:ext cx="1150937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algn="l">
              <a:spcBef>
                <a:spcPct val="50000"/>
              </a:spcBef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有序区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5240" name="Rectangle 8"/>
          <p:cNvSpPr>
            <a:spLocks noChangeArrowheads="1"/>
          </p:cNvSpPr>
          <p:nvPr/>
        </p:nvSpPr>
        <p:spPr bwMode="auto">
          <a:xfrm>
            <a:off x="2992120" y="4493317"/>
            <a:ext cx="3095625" cy="5032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p>
            <a:pPr algn="l"/>
            <a:r>
              <a:rPr lang="en-US" altLang="zh-CN" sz="1800" i="1" dirty="0" smtClean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1800" i="1" smtClean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[0]     </a:t>
            </a:r>
            <a:r>
              <a:rPr lang="en-US" altLang="zh-CN" sz="1800" smtClean="0">
                <a:solidFill>
                  <a:srgbClr val="1000E4"/>
                </a:solidFill>
                <a:latin typeface="+mn-ea"/>
                <a:cs typeface="Consolas" panose="020B0609020204030204" pitchFamily="49" charset="0"/>
              </a:rPr>
              <a:t>……</a:t>
            </a:r>
            <a:r>
              <a:rPr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en-US" altLang="zh-CN" sz="1800" i="1" dirty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[</a:t>
            </a:r>
            <a:r>
              <a:rPr lang="en-US" altLang="zh-CN" sz="1800" i="1" dirty="0" err="1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1]</a:t>
            </a:r>
            <a:endParaRPr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5241" name="Text Box 9"/>
          <p:cNvSpPr txBox="1">
            <a:spLocks noChangeArrowheads="1"/>
          </p:cNvSpPr>
          <p:nvPr/>
        </p:nvSpPr>
        <p:spPr bwMode="auto">
          <a:xfrm>
            <a:off x="7025005" y="3920483"/>
            <a:ext cx="1150938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algn="l">
              <a:spcBef>
                <a:spcPct val="50000"/>
              </a:spcBef>
            </a:pP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无序区</a:t>
            </a:r>
            <a:endParaRPr lang="zh-CN" altLang="en-US" sz="1800"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5242" name="Rectangle 10"/>
          <p:cNvSpPr>
            <a:spLocks noChangeArrowheads="1"/>
          </p:cNvSpPr>
          <p:nvPr/>
        </p:nvSpPr>
        <p:spPr bwMode="auto">
          <a:xfrm>
            <a:off x="6303645" y="4493317"/>
            <a:ext cx="3168650" cy="503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pPr algn="l"/>
            <a:r>
              <a:rPr lang="en-US" altLang="zh-CN" sz="1800" i="1" dirty="0" smtClean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1800" i="1" dirty="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dirty="0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[</a:t>
            </a:r>
            <a:r>
              <a:rPr lang="en-US" altLang="zh-CN" sz="1800" i="1" dirty="0" err="1" smtClean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i</a:t>
            </a:r>
            <a:r>
              <a:rPr lang="en-US" altLang="zh-CN" sz="180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]</a:t>
            </a:r>
            <a:r>
              <a:rPr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</a:t>
            </a:r>
            <a:r>
              <a:rPr lang="en-US" altLang="zh-CN" sz="1800" smtClean="0">
                <a:solidFill>
                  <a:srgbClr val="1000E4"/>
                </a:solidFill>
                <a:latin typeface="+mn-ea"/>
                <a:cs typeface="Consolas" panose="020B0609020204030204" pitchFamily="49" charset="0"/>
              </a:rPr>
              <a:t>……</a:t>
            </a:r>
            <a:r>
              <a:rPr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lang="en-US" altLang="zh-CN" sz="1800" i="1" dirty="0" smtClean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dirty="0" smtClean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[</a:t>
            </a:r>
            <a:r>
              <a:rPr lang="en-US" altLang="zh-CN" sz="1800" i="1" dirty="0" smtClean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</a:t>
            </a:r>
            <a:r>
              <a:rPr lang="en-US" altLang="zh-CN" sz="18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CN" sz="1800" dirty="0" smtClean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]</a:t>
            </a:r>
            <a:endParaRPr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3" name="组合 11"/>
          <p:cNvGrpSpPr/>
          <p:nvPr/>
        </p:nvGrpSpPr>
        <p:grpSpPr>
          <a:xfrm>
            <a:off x="4806620" y="5067994"/>
            <a:ext cx="2879725" cy="1063944"/>
            <a:chOff x="2786050" y="3400483"/>
            <a:chExt cx="2879725" cy="1063944"/>
          </a:xfrm>
        </p:grpSpPr>
        <p:sp>
          <p:nvSpPr>
            <p:cNvPr id="95249" name="Text Box 17"/>
            <p:cNvSpPr txBox="1">
              <a:spLocks noChangeArrowheads="1"/>
            </p:cNvSpPr>
            <p:nvPr/>
          </p:nvSpPr>
          <p:spPr bwMode="auto">
            <a:xfrm>
              <a:off x="2786050" y="3757672"/>
              <a:ext cx="2879725" cy="70675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rPr>
                <a:t>采用</a:t>
              </a:r>
              <a:r>
                <a:rPr lang="zh-CN" altLang="en-US" sz="2000" dirty="0">
                  <a:solidFill>
                    <a:srgbClr val="FF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rPr>
                <a:t>折半查找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rPr>
                <a:t>在有序区找到插入的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rPr>
                <a:t>位置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右弧形箭头 10"/>
            <p:cNvSpPr/>
            <p:nvPr/>
          </p:nvSpPr>
          <p:spPr>
            <a:xfrm rot="5400000">
              <a:off x="3929058" y="3186169"/>
              <a:ext cx="357190" cy="785818"/>
            </a:xfrm>
            <a:prstGeom prst="curvedLef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>
                <a:solidFill>
                  <a:schemeClr val="tx1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64870" y="1896745"/>
            <a:ext cx="3383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折半插入排序基本思路</a:t>
            </a:r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3415" y="1335405"/>
            <a:ext cx="2468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2..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折半插入排序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35635" y="1922780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7" name="TextBox 3"/>
          <p:cNvSpPr txBox="1"/>
          <p:nvPr/>
        </p:nvSpPr>
        <p:spPr>
          <a:xfrm>
            <a:off x="0" y="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541135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2233295" y="324199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7185" y="79375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en-US" altLang="zh-CN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1387445" y="2269414"/>
            <a:ext cx="84296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在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[low..high]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中查找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≥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].key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（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k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=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].key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）的</a:t>
            </a:r>
            <a:r>
              <a:rPr lang="zh-CN" altLang="en-US" sz="20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最后的位置</a:t>
            </a:r>
            <a:r>
              <a:rPr lang="en-US" altLang="zh-CN" sz="20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high</a:t>
            </a:r>
            <a:endParaRPr lang="zh-CN" altLang="en-US" sz="2000">
              <a:solidFill>
                <a:srgbClr val="FF00FF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3393095" y="2719614"/>
            <a:ext cx="3571900" cy="45085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72000" bIns="72000" rtlCol="0">
            <a:spAutoFit/>
          </a:bodyPr>
          <a:lstStyle/>
          <a:p>
            <a:r>
              <a:rPr lang="zh-CN" altLang="en-US" sz="20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</a:t>
            </a:r>
            <a:r>
              <a:rPr lang="zh-CN" altLang="en-US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Wingdings" panose="05000000000000000000"/>
              </a:rPr>
              <a:t> </a:t>
            </a:r>
            <a:r>
              <a:rPr lang="zh-CN" altLang="en-US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如果</a:t>
            </a:r>
            <a:r>
              <a:rPr lang="en-US" altLang="zh-CN" sz="2000" i="1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[low..high]</a:t>
            </a:r>
            <a:r>
              <a:rPr lang="zh-CN" altLang="en-US" sz="200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不空</a:t>
            </a:r>
            <a:r>
              <a:rPr lang="zh-CN" altLang="en-US" sz="20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：</a:t>
            </a:r>
            <a:endParaRPr lang="zh-CN" altLang="en-US" sz="200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5124753" y="3185730"/>
            <a:ext cx="242889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8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mid=(low+high)/2</a:t>
            </a:r>
            <a:endParaRPr lang="zh-CN" altLang="en-US" sz="18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5962309" y="4030131"/>
            <a:ext cx="2000264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800" i="1" smtClean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[low..</a:t>
            </a: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mid-1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altLang="zh-CN" sz="1800" smtClean="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altLang="zh-CN" sz="1800" i="1" smtClean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endParaRPr lang="zh-CN" altLang="en-US" sz="1800" i="1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9034143" y="4030131"/>
            <a:ext cx="2071702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800" i="1" smtClean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mid+1</a:t>
            </a:r>
            <a:r>
              <a:rPr lang="en-US" altLang="zh-CN" sz="1800" smtClean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..high]</a:t>
            </a:r>
            <a:endParaRPr lang="en-US" altLang="zh-CN" sz="1800" smtClean="0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altLang="zh-CN" sz="1800" smtClean="0">
                <a:solidFill>
                  <a:srgbClr val="1000E4"/>
                </a:solidFill>
                <a:latin typeface="+mj-ea"/>
                <a:ea typeface="+mj-ea"/>
                <a:cs typeface="Consolas" panose="020B0609020204030204" pitchFamily="49" charset="0"/>
              </a:rPr>
              <a:t>≥</a:t>
            </a:r>
            <a:r>
              <a:rPr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i="1" smtClean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endParaRPr lang="zh-CN" altLang="en-US" sz="1800" i="1">
              <a:solidFill>
                <a:srgbClr val="3333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6033747" y="3617534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smtClean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altLang="zh-CN" sz="180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sz="1800" i="1" smtClean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altLang="zh-CN" sz="1800" smtClean="0">
                <a:latin typeface="Consolas" panose="020B0609020204030204" pitchFamily="49" charset="0"/>
                <a:cs typeface="Consolas" panose="020B0609020204030204" pitchFamily="49" charset="0"/>
              </a:rPr>
              <a:t>[mid].key</a:t>
            </a:r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0"/>
          <p:cNvSpPr txBox="1"/>
          <p:nvPr/>
        </p:nvSpPr>
        <p:spPr>
          <a:xfrm>
            <a:off x="9105581" y="3617534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smtClean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altLang="zh-CN" sz="1800" smtClean="0">
                <a:latin typeface="+mn-ea"/>
                <a:ea typeface="+mn-ea"/>
                <a:cs typeface="Consolas" panose="020B0609020204030204" pitchFamily="49" charset="0"/>
              </a:rPr>
              <a:t>≥</a:t>
            </a:r>
            <a:r>
              <a:rPr lang="en-US" altLang="zh-CN" sz="1800" i="1" smtClean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altLang="zh-CN" sz="1800" smtClean="0">
                <a:latin typeface="Consolas" panose="020B0609020204030204" pitchFamily="49" charset="0"/>
                <a:cs typeface="Consolas" panose="020B0609020204030204" pitchFamily="49" charset="0"/>
              </a:rPr>
              <a:t>[mid].key</a:t>
            </a:r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5392710" y="5033893"/>
            <a:ext cx="3143272" cy="453183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72000" bIns="72000" rtlCol="0">
            <a:spAutoFit/>
          </a:bodyPr>
          <a:lstStyle/>
          <a:p>
            <a:r>
              <a:rPr lang="zh-CN" altLang="en-US" sz="20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  <a:sym typeface="Wingdings" panose="05000000000000000000"/>
              </a:rPr>
              <a:t> </a:t>
            </a:r>
            <a:r>
              <a:rPr lang="zh-CN" altLang="en-US" sz="20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如果</a:t>
            </a:r>
            <a:r>
              <a:rPr lang="en-US" altLang="zh-CN" sz="2000" i="1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20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[low..high]</a:t>
            </a:r>
            <a:r>
              <a:rPr lang="zh-CN" altLang="en-US" sz="20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空：</a:t>
            </a:r>
            <a:endParaRPr lang="zh-CN" altLang="en-US" sz="200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5" name="TextBox 12"/>
          <p:cNvSpPr txBox="1"/>
          <p:nvPr/>
        </p:nvSpPr>
        <p:spPr>
          <a:xfrm>
            <a:off x="6035652" y="5726683"/>
            <a:ext cx="35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smtClean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altLang="zh-CN" sz="1800" smtClean="0">
                <a:latin typeface="Consolas" panose="020B0609020204030204" pitchFamily="49" charset="0"/>
                <a:cs typeface="Consolas" panose="020B0609020204030204" pitchFamily="49" charset="0"/>
              </a:rPr>
              <a:t>[low..high] </a:t>
            </a:r>
            <a:r>
              <a:rPr lang="en-US" altLang="zh-CN" sz="1800" i="1" smtClean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altLang="zh-CN" sz="1800" smtClean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high+1..*</a:t>
            </a:r>
            <a:r>
              <a:rPr lang="en-US" altLang="zh-CN" sz="180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zh-CN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6" name="组合 13"/>
          <p:cNvGrpSpPr/>
          <p:nvPr/>
        </p:nvGrpSpPr>
        <p:grpSpPr>
          <a:xfrm>
            <a:off x="8035916" y="6084667"/>
            <a:ext cx="785818" cy="735253"/>
            <a:chOff x="3071802" y="5215744"/>
            <a:chExt cx="785818" cy="735253"/>
          </a:xfrm>
        </p:grpSpPr>
        <p:cxnSp>
          <p:nvCxnSpPr>
            <p:cNvPr id="17" name="直接箭头连接符 16"/>
            <p:cNvCxnSpPr/>
            <p:nvPr/>
          </p:nvCxnSpPr>
          <p:spPr>
            <a:xfrm rot="5400000" flipH="1" flipV="1">
              <a:off x="3286116" y="5357826"/>
              <a:ext cx="28575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TextBox 15"/>
            <p:cNvSpPr txBox="1"/>
            <p:nvPr/>
          </p:nvSpPr>
          <p:spPr>
            <a:xfrm>
              <a:off x="3071802" y="5550887"/>
              <a:ext cx="7858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smtClean="0">
                  <a:solidFill>
                    <a:srgbClr val="008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R</a:t>
              </a:r>
              <a:r>
                <a:rPr lang="en-US" altLang="zh-CN" sz="2000" smtClean="0">
                  <a:solidFill>
                    <a:srgbClr val="008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[</a:t>
              </a:r>
              <a:r>
                <a:rPr lang="en-US" altLang="zh-CN" sz="2000" i="1" smtClean="0">
                  <a:solidFill>
                    <a:srgbClr val="008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i</a:t>
              </a:r>
              <a:r>
                <a:rPr lang="en-US" altLang="zh-CN" sz="2000" smtClean="0">
                  <a:solidFill>
                    <a:srgbClr val="008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]</a:t>
              </a:r>
              <a:endParaRPr lang="zh-CN" altLang="en-US" sz="2000">
                <a:solidFill>
                  <a:srgbClr val="008000"/>
                </a:solidFill>
                <a:latin typeface="Consolas" panose="020B0609020204030204" pitchFamily="49" charset="0"/>
                <a:ea typeface="方正启体简体" pitchFamily="65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9" name="TextBox 16"/>
          <p:cNvSpPr txBox="1"/>
          <p:nvPr/>
        </p:nvSpPr>
        <p:spPr>
          <a:xfrm>
            <a:off x="3505488" y="1510325"/>
            <a:ext cx="542928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如何在</a:t>
            </a:r>
            <a:r>
              <a:rPr lang="en-US" altLang="zh-CN" sz="2000" i="1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[low..high]</a:t>
            </a:r>
            <a:r>
              <a:rPr lang="zh-CN" altLang="en-US" sz="200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中查找插入</a:t>
            </a:r>
            <a:r>
              <a:rPr lang="en-US" altLang="zh-CN" sz="2000" i="1" smtClean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smtClean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</a:t>
            </a:r>
            <a:r>
              <a:rPr lang="en-US" altLang="zh-CN" sz="2000" i="1" smtClean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</a:t>
            </a:r>
            <a:r>
              <a:rPr lang="en-US" altLang="zh-CN" sz="2000" smtClean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]</a:t>
            </a:r>
            <a:r>
              <a:rPr lang="zh-CN" altLang="en-US" sz="200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的位置</a:t>
            </a:r>
            <a:r>
              <a:rPr lang="zh-CN" altLang="en-US" sz="2000" smtClean="0">
                <a:solidFill>
                  <a:srgbClr val="FF0000"/>
                </a:solidFill>
                <a:latin typeface="Consolas" panose="020B0609020204030204" pitchFamily="49" charset="0"/>
                <a:ea typeface="华文中宋" panose="02010600040101010101" pitchFamily="2" charset="-122"/>
                <a:cs typeface="Consolas" panose="020B0609020204030204" pitchFamily="49" charset="0"/>
              </a:rPr>
              <a:t>？</a:t>
            </a:r>
            <a:endParaRPr lang="zh-CN" altLang="en-US" sz="2000">
              <a:solidFill>
                <a:srgbClr val="FF0000"/>
              </a:solidFill>
              <a:latin typeface="Consolas" panose="020B0609020204030204" pitchFamily="49" charset="0"/>
              <a:ea typeface="华文中宋" panose="0201060004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11" name="图片 10" descr="business-card-1019949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0" y="2272030"/>
            <a:ext cx="4599940" cy="504317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2206625" y="4722495"/>
            <a:ext cx="2209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折半插入排序</a:t>
            </a:r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6" name="图片 35" descr="32313539363931323b32313539363633393bcbd1cbf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0380" y="4599940"/>
            <a:ext cx="576580" cy="57658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53415" y="1473200"/>
            <a:ext cx="2468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2..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折半插入排序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155315" y="1529080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4" name="TextBox 3"/>
          <p:cNvSpPr txBox="1"/>
          <p:nvPr/>
        </p:nvSpPr>
        <p:spPr>
          <a:xfrm>
            <a:off x="0" y="-3175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 bldLvl="0" animBg="1"/>
      <p:bldP spid="7" grpId="0" bldLvl="0" animBg="1"/>
      <p:bldP spid="9" grpId="0" bldLvl="0" animBg="1"/>
      <p:bldP spid="10" grpId="0"/>
      <p:bldP spid="12" grpId="0"/>
      <p:bldP spid="13" grpId="0" bldLvl="0" animBg="1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2233295" y="324199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5875" y="75184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en-US" altLang="zh-CN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74015" y="3727450"/>
            <a:ext cx="2748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 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折半插入排序算法</a:t>
            </a:r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0835" name="Text Box 3"/>
          <p:cNvSpPr txBox="1">
            <a:spLocks noChangeArrowheads="1"/>
          </p:cNvSpPr>
          <p:nvPr/>
        </p:nvSpPr>
        <p:spPr bwMode="auto">
          <a:xfrm>
            <a:off x="3656330" y="907415"/>
            <a:ext cx="8568055" cy="5826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08000" tIns="144000" bIns="144000">
            <a:spAutoFit/>
          </a:bodyPr>
          <a:p>
            <a:pPr algn="l"/>
            <a:r>
              <a:rPr lang="en-US" altLang="zh-CN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void </a:t>
            </a:r>
            <a:r>
              <a:rPr lang="en-US" altLang="zh-CN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BinInsertSort</a:t>
            </a:r>
            <a:r>
              <a:rPr lang="en-US" altLang="zh-CN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(RecType </a:t>
            </a:r>
            <a:r>
              <a:rPr lang="en-US" altLang="zh-CN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[]</a:t>
            </a:r>
            <a:r>
              <a:rPr lang="zh-CN" altLang="en-US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altLang="zh-CN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int </a:t>
            </a:r>
            <a:r>
              <a:rPr lang="en-US" altLang="zh-CN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n)</a:t>
            </a:r>
            <a:endParaRPr lang="en-US" altLang="zh-CN" dirty="0">
              <a:solidFill>
                <a:srgbClr val="1000E4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/>
            <a:r>
              <a:rPr lang="en-US" altLang="zh-CN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{  int i</a:t>
            </a:r>
            <a:r>
              <a:rPr lang="zh-CN" altLang="en-US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altLang="zh-CN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j</a:t>
            </a:r>
            <a:r>
              <a:rPr lang="zh-CN" altLang="en-US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altLang="zh-CN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low</a:t>
            </a:r>
            <a:r>
              <a:rPr lang="zh-CN" altLang="en-US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altLang="zh-CN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high</a:t>
            </a:r>
            <a:r>
              <a:rPr lang="zh-CN" altLang="en-US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altLang="zh-CN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mid</a:t>
            </a:r>
            <a:r>
              <a:rPr lang="en-US" altLang="zh-CN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;</a:t>
            </a:r>
            <a:endParaRPr lang="en-US" altLang="zh-CN" dirty="0">
              <a:solidFill>
                <a:srgbClr val="1000E4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/>
            <a:r>
              <a:rPr lang="en-US" altLang="zh-CN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RecType </a:t>
            </a:r>
            <a:r>
              <a:rPr lang="en-US" altLang="zh-CN" dirty="0" err="1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tmp</a:t>
            </a:r>
            <a:r>
              <a:rPr lang="en-US" altLang="zh-CN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;</a:t>
            </a:r>
            <a:endParaRPr lang="en-US" altLang="zh-CN" dirty="0">
              <a:solidFill>
                <a:srgbClr val="1000E4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/>
            <a:r>
              <a:rPr lang="en-US" altLang="zh-CN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</a:t>
            </a:r>
            <a:r>
              <a:rPr lang="en-US" altLang="zh-CN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for </a:t>
            </a:r>
            <a:r>
              <a:rPr lang="en-US" altLang="zh-CN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(</a:t>
            </a:r>
            <a:r>
              <a:rPr lang="en-US" altLang="zh-CN" dirty="0" err="1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</a:t>
            </a:r>
            <a:r>
              <a:rPr lang="en-US" altLang="zh-CN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=</a:t>
            </a:r>
            <a:r>
              <a:rPr lang="en-US" altLang="zh-CN" dirty="0" err="1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1;i</a:t>
            </a:r>
            <a:r>
              <a:rPr lang="en-US" altLang="zh-CN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&lt;</a:t>
            </a:r>
            <a:r>
              <a:rPr lang="en-US" altLang="zh-CN" dirty="0" err="1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n;i</a:t>
            </a:r>
            <a:r>
              <a:rPr lang="en-US" altLang="zh-CN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++) </a:t>
            </a:r>
            <a:endParaRPr lang="en-US" altLang="zh-CN" dirty="0">
              <a:solidFill>
                <a:srgbClr val="1000E4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/>
            <a:r>
              <a:rPr lang="en-US" altLang="zh-CN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</a:t>
            </a:r>
            <a:r>
              <a:rPr lang="en-US" altLang="zh-CN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{  </a:t>
            </a:r>
            <a:r>
              <a:rPr kumimoji="1" lang="en-US" altLang="zh-CN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if (</a:t>
            </a:r>
            <a:r>
              <a:rPr kumimoji="1" lang="en-US" altLang="zh-CN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R[i].key&lt;R[i-1].key]</a:t>
            </a:r>
            <a:r>
              <a:rPr kumimoji="1" lang="en-US" altLang="zh-CN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)	</a:t>
            </a:r>
            <a:r>
              <a:rPr kumimoji="1" lang="en-US" altLang="zh-CN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//</a:t>
            </a:r>
            <a:r>
              <a:rPr kumimoji="1" lang="zh-CN" altLang="en-US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反序时</a:t>
            </a:r>
            <a:endParaRPr lang="en-US" altLang="zh-CN" smtClean="0">
              <a:solidFill>
                <a:srgbClr val="1000E4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/>
            <a:r>
              <a:rPr lang="en-US" altLang="zh-CN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{  tmp=R[i</a:t>
            </a:r>
            <a:r>
              <a:rPr lang="en-US" altLang="zh-CN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];		  </a:t>
            </a:r>
            <a:r>
              <a:rPr lang="en-US" altLang="zh-CN" dirty="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r>
              <a:rPr lang="en-US" altLang="zh-CN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//</a:t>
            </a:r>
            <a:r>
              <a:rPr lang="zh-CN" altLang="en-US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将</a:t>
            </a:r>
            <a:r>
              <a:rPr lang="en-US" altLang="zh-CN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R[</a:t>
            </a:r>
            <a:r>
              <a:rPr lang="en-US" altLang="zh-CN" dirty="0" err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</a:t>
            </a:r>
            <a:r>
              <a:rPr lang="en-US" altLang="zh-CN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]</a:t>
            </a:r>
            <a:r>
              <a:rPr lang="zh-CN" altLang="en-US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保存到</a:t>
            </a:r>
            <a:r>
              <a:rPr lang="en-US" altLang="zh-CN" dirty="0" err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tmp</a:t>
            </a:r>
            <a:r>
              <a:rPr lang="zh-CN" altLang="en-US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</a:t>
            </a:r>
            <a:endParaRPr lang="zh-CN" altLang="en-US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/>
            <a:r>
              <a:rPr lang="zh-CN" altLang="en-US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r>
              <a:rPr lang="zh-CN" altLang="en-US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lang="en-US" altLang="zh-CN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low=0; high=i-1</a:t>
            </a:r>
            <a:r>
              <a:rPr lang="en-US" altLang="zh-CN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;</a:t>
            </a:r>
            <a:endParaRPr lang="en-US" altLang="zh-CN" dirty="0">
              <a:solidFill>
                <a:srgbClr val="FF00FF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/>
            <a:r>
              <a:rPr lang="en-US" altLang="zh-CN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r>
              <a:rPr lang="en-US" altLang="zh-CN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while </a:t>
            </a:r>
            <a:r>
              <a:rPr lang="en-US" altLang="zh-CN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(low&lt;=high)	  </a:t>
            </a:r>
            <a:r>
              <a:rPr lang="en-US" altLang="zh-CN" dirty="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r>
              <a:rPr lang="en-US" altLang="zh-CN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//</a:t>
            </a:r>
            <a:r>
              <a:rPr lang="zh-CN" altLang="en-US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在</a:t>
            </a:r>
            <a:r>
              <a:rPr lang="en-US" altLang="zh-CN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R[low..high]</a:t>
            </a:r>
            <a:r>
              <a:rPr lang="zh-CN" altLang="en-US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中查找插入的位置</a:t>
            </a:r>
            <a:endParaRPr lang="zh-CN" altLang="en-US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/>
            <a:r>
              <a:rPr lang="zh-CN" altLang="en-US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r>
              <a:rPr lang="zh-CN" altLang="en-US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lang="en-US" altLang="zh-CN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{  mid</a:t>
            </a:r>
            <a:r>
              <a:rPr lang="en-US" altLang="zh-CN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=(</a:t>
            </a:r>
            <a:r>
              <a:rPr lang="en-US" altLang="zh-CN" dirty="0" err="1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low+high</a:t>
            </a:r>
            <a:r>
              <a:rPr lang="en-US" altLang="zh-CN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)/2;</a:t>
            </a:r>
            <a:r>
              <a:rPr lang="en-US" altLang="zh-CN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r>
              <a:rPr lang="en-US" altLang="zh-CN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//</a:t>
            </a:r>
            <a:r>
              <a:rPr lang="zh-CN" altLang="en-US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取中间位置</a:t>
            </a:r>
            <a:endParaRPr lang="zh-CN" altLang="en-US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/>
            <a:r>
              <a:rPr lang="zh-CN" altLang="en-US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r>
              <a:rPr lang="zh-CN" altLang="en-US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lang="zh-CN" altLang="en-US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</a:t>
            </a:r>
            <a:r>
              <a:rPr lang="en-US" altLang="zh-CN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if </a:t>
            </a:r>
            <a:r>
              <a:rPr lang="en-US" altLang="zh-CN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(</a:t>
            </a:r>
            <a:r>
              <a:rPr lang="en-US" altLang="zh-CN" dirty="0" err="1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tmp.key</a:t>
            </a:r>
            <a:r>
              <a:rPr lang="en-US" altLang="zh-CN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&lt;R[mid].key)</a:t>
            </a:r>
            <a:endParaRPr lang="en-US" altLang="zh-CN" dirty="0">
              <a:solidFill>
                <a:srgbClr val="FF00FF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/>
            <a:r>
              <a:rPr lang="en-US" altLang="zh-CN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r>
              <a:rPr lang="en-US" altLang="zh-CN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 high=mid-1</a:t>
            </a:r>
            <a:r>
              <a:rPr lang="en-US" altLang="zh-CN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;		</a:t>
            </a:r>
            <a:r>
              <a:rPr lang="en-US" altLang="zh-CN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//</a:t>
            </a:r>
            <a:r>
              <a:rPr lang="zh-CN" altLang="en-US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插入点在左半区</a:t>
            </a:r>
            <a:endParaRPr lang="zh-CN" altLang="en-US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/>
            <a:r>
              <a:rPr lang="zh-CN" altLang="en-US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r>
              <a:rPr lang="zh-CN" altLang="en-US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zh-CN" altLang="en-US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en-US" altLang="zh-CN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else</a:t>
            </a:r>
            <a:endParaRPr lang="en-US" altLang="zh-CN" dirty="0">
              <a:solidFill>
                <a:srgbClr val="FF00FF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/>
            <a:r>
              <a:rPr lang="en-US" altLang="zh-CN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r>
              <a:rPr lang="en-US" altLang="zh-CN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 low=mid+1</a:t>
            </a:r>
            <a:r>
              <a:rPr lang="en-US" altLang="zh-CN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;		</a:t>
            </a:r>
            <a:r>
              <a:rPr lang="en-US" altLang="zh-CN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//</a:t>
            </a:r>
            <a:r>
              <a:rPr lang="zh-CN" altLang="en-US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插入点在右半区</a:t>
            </a:r>
            <a:endParaRPr lang="zh-CN" altLang="en-US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/>
            <a:r>
              <a:rPr lang="zh-CN" altLang="en-US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r>
              <a:rPr lang="zh-CN" altLang="en-US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lang="en-US" altLang="zh-CN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}                         </a:t>
            </a:r>
            <a:r>
              <a:rPr lang="en-US" altLang="zh-CN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//</a:t>
            </a:r>
            <a:r>
              <a:rPr lang="zh-CN" altLang="en-US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找位置</a:t>
            </a:r>
            <a:r>
              <a:rPr lang="en-US" altLang="zh-CN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high+1</a:t>
            </a:r>
            <a:endParaRPr lang="en-US" altLang="zh-CN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/>
            <a:r>
              <a:rPr lang="en-US" altLang="zh-CN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r>
              <a:rPr lang="en-US" altLang="zh-CN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for </a:t>
            </a:r>
            <a:r>
              <a:rPr lang="en-US" altLang="zh-CN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(j=</a:t>
            </a:r>
            <a:r>
              <a:rPr lang="en-US" altLang="zh-CN" dirty="0" err="1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i-1;j</a:t>
            </a:r>
            <a:r>
              <a:rPr lang="en-US" altLang="zh-CN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&gt;=</a:t>
            </a:r>
            <a:r>
              <a:rPr lang="en-US" altLang="zh-CN" dirty="0" err="1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high+1;j</a:t>
            </a:r>
            <a:r>
              <a:rPr lang="en-US" altLang="zh-CN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-</a:t>
            </a:r>
            <a:r>
              <a:rPr lang="en-US" altLang="zh-CN" dirty="0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-)</a:t>
            </a:r>
            <a:r>
              <a:rPr lang="en-US" altLang="zh-CN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r>
              <a:rPr lang="en-US" altLang="zh-CN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//</a:t>
            </a:r>
            <a:r>
              <a:rPr lang="zh-CN" altLang="en-US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元素后</a:t>
            </a:r>
            <a:r>
              <a:rPr lang="zh-CN" altLang="en-US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移</a:t>
            </a:r>
            <a:endParaRPr lang="zh-CN" altLang="en-US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/>
            <a:r>
              <a:rPr lang="zh-CN" altLang="en-US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r>
              <a:rPr lang="zh-CN" altLang="en-US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lang="zh-CN" altLang="en-US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</a:t>
            </a:r>
            <a:r>
              <a:rPr lang="en-US" altLang="zh-CN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R[j+1</a:t>
            </a:r>
            <a:r>
              <a:rPr lang="en-US" altLang="zh-CN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]=R[j];</a:t>
            </a:r>
            <a:endParaRPr lang="en-US" altLang="zh-CN" dirty="0">
              <a:solidFill>
                <a:srgbClr val="1000E4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/>
            <a:r>
              <a:rPr lang="en-US" altLang="zh-CN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r>
              <a:rPr lang="en-US" altLang="zh-CN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R[</a:t>
            </a:r>
            <a:r>
              <a:rPr lang="en-US" altLang="zh-CN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high</a:t>
            </a:r>
            <a:r>
              <a:rPr lang="en-US" altLang="zh-CN" smtClean="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+1</a:t>
            </a:r>
            <a:r>
              <a:rPr lang="en-US" altLang="zh-CN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]=</a:t>
            </a:r>
            <a:r>
              <a:rPr lang="en-US" altLang="zh-CN" dirty="0" err="1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tmp</a:t>
            </a:r>
            <a:r>
              <a:rPr lang="en-US" altLang="zh-CN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;	</a:t>
            </a:r>
            <a:r>
              <a:rPr lang="en-US" altLang="zh-CN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r>
              <a:rPr lang="en-US" altLang="zh-CN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//</a:t>
            </a:r>
            <a:r>
              <a:rPr lang="zh-CN" altLang="en-US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插入</a:t>
            </a:r>
            <a:r>
              <a:rPr lang="en-US" altLang="zh-CN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tmp</a:t>
            </a:r>
            <a:endParaRPr lang="zh-CN" altLang="en-US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/>
            <a:r>
              <a:rPr lang="zh-CN" altLang="en-US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</a:t>
            </a:r>
            <a:r>
              <a:rPr lang="zh-CN" altLang="en-US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</a:t>
            </a:r>
            <a:r>
              <a:rPr lang="en-US" altLang="zh-CN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}</a:t>
            </a:r>
            <a:endParaRPr lang="en-US" altLang="zh-CN" smtClean="0">
              <a:solidFill>
                <a:srgbClr val="1000E4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/>
            <a:r>
              <a:rPr lang="en-US" altLang="zh-CN" smtClean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}</a:t>
            </a:r>
            <a:endParaRPr lang="en-US" altLang="zh-CN" dirty="0">
              <a:solidFill>
                <a:srgbClr val="1000E4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/>
            <a:r>
              <a:rPr lang="en-US" altLang="zh-CN" dirty="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}</a:t>
            </a:r>
            <a:endParaRPr lang="en-US" altLang="zh-CN" dirty="0">
              <a:solidFill>
                <a:srgbClr val="1000E4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7" name="图片 6" descr="post-it-5033079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860" y="2176145"/>
            <a:ext cx="3108960" cy="323659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63195" y="3753485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63220" y="1354455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2. 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折半插入排序</a:t>
            </a:r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875" y="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955675" y="5749925"/>
            <a:ext cx="10066020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>
              <a:lnSpc>
                <a:spcPts val="3200"/>
              </a:lnSpc>
              <a:spcBef>
                <a:spcPct val="50000"/>
              </a:spcBef>
            </a:pPr>
            <a:r>
              <a:rPr lang="zh-CN" altLang="en-US" sz="2400" b="1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说明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排序数据中可以存在相同关键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字</a:t>
            </a:r>
            <a:r>
              <a:rPr lang="zh-CN" altLang="en-US" sz="2400" b="1" smtClean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的元素。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本章仅考虑</a:t>
            </a:r>
            <a:r>
              <a:rPr lang="zh-CN" altLang="en-US" sz="2400" b="1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递增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排序</a:t>
            </a:r>
            <a:r>
              <a:rPr lang="zh-CN" altLang="en-US" sz="2000" dirty="0">
                <a:latin typeface="Consolas" panose="020B0609020204030204" pitchFamily="49" charset="0"/>
                <a:ea typeface="华文中宋" panose="02010600040101010101" pitchFamily="2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Consolas" panose="020B0609020204030204" pitchFamily="49" charset="0"/>
              <a:ea typeface="华文中宋" panose="0201060004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0745" y="2173605"/>
            <a:ext cx="9800590" cy="50165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p>
            <a:pPr>
              <a:lnSpc>
                <a:spcPts val="3200"/>
              </a:lnSpc>
            </a:pPr>
            <a:r>
              <a:rPr kumimoji="1" lang="en-US" altLang="zh-CN" sz="2000" smtClean="0">
                <a:solidFill>
                  <a:srgbClr val="050507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所谓</a:t>
            </a:r>
            <a:r>
              <a:rPr kumimoji="1" lang="zh-CN" altLang="en-US" sz="240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排序</a:t>
            </a:r>
            <a:r>
              <a:rPr kumimoji="1" lang="zh-CN" altLang="en-US" sz="240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，是整理</a:t>
            </a:r>
            <a:r>
              <a:rPr kumimoji="1"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表</a:t>
            </a:r>
            <a:r>
              <a:rPr kumimoji="1" lang="zh-CN" altLang="en-US" sz="240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中的元素，使</a:t>
            </a:r>
            <a:r>
              <a:rPr kumimoji="1"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之按关键字递增（或递减）</a:t>
            </a:r>
            <a:r>
              <a:rPr kumimoji="1" lang="zh-CN" altLang="en-US" sz="240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有序排列：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14348" y="2888203"/>
            <a:ext cx="8072494" cy="2186950"/>
            <a:chOff x="2428860" y="2357430"/>
            <a:chExt cx="7143800" cy="2186950"/>
          </a:xfrm>
        </p:grpSpPr>
        <p:sp>
          <p:nvSpPr>
            <p:cNvPr id="9" name="圆角矩形 8"/>
            <p:cNvSpPr/>
            <p:nvPr/>
          </p:nvSpPr>
          <p:spPr>
            <a:xfrm>
              <a:off x="2428860" y="3143248"/>
              <a:ext cx="1285884" cy="64294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smtClean="0">
                  <a:latin typeface="Consolas" panose="020B0609020204030204" pitchFamily="49" charset="0"/>
                  <a:ea typeface="微软雅黑" panose="020B0503020204020204" charset="-122"/>
                  <a:cs typeface="Consolas" panose="020B0609020204030204" pitchFamily="49" charset="0"/>
                </a:rPr>
                <a:t>排序</a:t>
              </a:r>
              <a:endParaRPr lang="zh-CN" altLang="en-US" sz="2000">
                <a:latin typeface="Consolas" panose="020B0609020204030204" pitchFamily="49" charset="0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0" name="下箭头 9"/>
            <p:cNvSpPr/>
            <p:nvPr/>
          </p:nvSpPr>
          <p:spPr>
            <a:xfrm>
              <a:off x="2857488" y="2357430"/>
              <a:ext cx="214314" cy="714380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下箭头 10"/>
            <p:cNvSpPr/>
            <p:nvPr/>
          </p:nvSpPr>
          <p:spPr>
            <a:xfrm>
              <a:off x="2857488" y="3857628"/>
              <a:ext cx="214314" cy="642942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43240" y="2357430"/>
              <a:ext cx="6366201" cy="42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ts val="2600"/>
                </a:lnSpc>
              </a:pPr>
              <a:r>
                <a:rPr kumimoji="1" lang="en-US" altLang="zh-CN" sz="2000" i="1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n</a:t>
              </a:r>
              <a:r>
                <a:rPr kumimoji="1"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个元素，</a:t>
              </a:r>
              <a:r>
                <a:rPr kumimoji="1" lang="en-US" altLang="zh-CN" sz="2000" i="1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R</a:t>
              </a:r>
              <a:r>
                <a:rPr kumimoji="1" lang="en-US" altLang="zh-CN" sz="2000" baseline="-30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0</a:t>
              </a:r>
              <a:r>
                <a:rPr kumimoji="1"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，</a:t>
              </a:r>
              <a:r>
                <a:rPr kumimoji="1" lang="en-US" altLang="zh-CN" sz="2000" i="1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R</a:t>
              </a:r>
              <a:r>
                <a:rPr kumimoji="1" lang="en-US" altLang="zh-CN" sz="2000" baseline="-30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1</a:t>
              </a:r>
              <a:r>
                <a:rPr kumimoji="1"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，</a:t>
              </a:r>
              <a:r>
                <a:rPr kumimoji="1" lang="en-US" altLang="zh-CN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…</a:t>
              </a:r>
              <a:r>
                <a:rPr kumimoji="1"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，</a:t>
              </a:r>
              <a:r>
                <a:rPr kumimoji="1" lang="en-US" altLang="zh-CN" sz="2000" i="1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R</a:t>
              </a:r>
              <a:r>
                <a:rPr kumimoji="1" lang="en-US" altLang="zh-CN" sz="2000" i="1" baseline="-30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n</a:t>
              </a:r>
              <a:r>
                <a:rPr kumimoji="1" lang="en-US" altLang="zh-CN" sz="2000" baseline="-30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-1</a:t>
              </a:r>
              <a:r>
                <a:rPr kumimoji="1"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，关键字分别为</a:t>
              </a:r>
              <a:r>
                <a:rPr kumimoji="1" lang="en-US" altLang="zh-CN" sz="2000" i="1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k</a:t>
              </a:r>
              <a:r>
                <a:rPr kumimoji="1" lang="en-US" altLang="zh-CN" sz="2000" baseline="-30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0</a:t>
              </a:r>
              <a:r>
                <a:rPr kumimoji="1"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，</a:t>
              </a:r>
              <a:r>
                <a:rPr kumimoji="1" lang="en-US" altLang="zh-CN" sz="2000" i="1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k</a:t>
              </a:r>
              <a:r>
                <a:rPr kumimoji="1" lang="en-US" altLang="zh-CN" sz="2000" baseline="-30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1</a:t>
              </a:r>
              <a:r>
                <a:rPr kumimoji="1"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，</a:t>
              </a:r>
              <a:r>
                <a:rPr kumimoji="1" lang="en-US" altLang="zh-CN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…</a:t>
              </a:r>
              <a:r>
                <a:rPr kumimoji="1"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，</a:t>
              </a:r>
              <a:r>
                <a:rPr kumimoji="1" lang="en-US" altLang="zh-CN" sz="2000" i="1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k</a:t>
              </a:r>
              <a:r>
                <a:rPr kumimoji="1" lang="en-US" altLang="zh-CN" sz="2000" i="1" baseline="-30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n</a:t>
              </a:r>
              <a:r>
                <a:rPr kumimoji="1" lang="en-US" altLang="zh-CN" sz="2000" baseline="-30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-1</a:t>
              </a:r>
              <a:endPara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43240" y="3786190"/>
              <a:ext cx="6429420" cy="758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ts val="2600"/>
                </a:lnSpc>
              </a:pPr>
              <a:r>
                <a:rPr kumimoji="1" lang="en-US" altLang="zh-CN" sz="2000" i="1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R</a:t>
              </a:r>
              <a:r>
                <a:rPr kumimoji="1" lang="en-US" altLang="zh-CN" sz="2000" i="1" baseline="-25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i</a:t>
              </a:r>
              <a:r>
                <a:rPr kumimoji="1" lang="en-US" altLang="zh-CN" sz="2000" baseline="-25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,0</a:t>
              </a:r>
              <a:r>
                <a:rPr kumimoji="1"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，</a:t>
              </a:r>
              <a:r>
                <a:rPr kumimoji="1" lang="en-US" altLang="zh-CN" sz="2000" i="1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R</a:t>
              </a:r>
              <a:r>
                <a:rPr kumimoji="1" lang="en-US" altLang="zh-CN" sz="2000" i="1" baseline="-25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i</a:t>
              </a:r>
              <a:r>
                <a:rPr kumimoji="1" lang="en-US" altLang="zh-CN" sz="2000" baseline="-25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,1</a:t>
              </a:r>
              <a:r>
                <a:rPr kumimoji="1"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，</a:t>
              </a:r>
              <a:r>
                <a:rPr kumimoji="1" lang="en-US" altLang="zh-CN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…</a:t>
              </a:r>
              <a:r>
                <a:rPr kumimoji="1"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，</a:t>
              </a:r>
              <a:r>
                <a:rPr kumimoji="1" lang="en-US" altLang="zh-CN" sz="2000" i="1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R</a:t>
              </a:r>
              <a:r>
                <a:rPr kumimoji="1" lang="en-US" altLang="zh-CN" sz="2000" i="1" baseline="-25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i</a:t>
              </a:r>
              <a:r>
                <a:rPr kumimoji="1" lang="en-US" altLang="zh-CN" sz="2000" baseline="-25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,</a:t>
              </a:r>
              <a:r>
                <a:rPr kumimoji="1" lang="en-US" altLang="zh-CN" sz="2000" i="1" baseline="-25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n</a:t>
              </a:r>
              <a:r>
                <a:rPr kumimoji="1" lang="en-US" altLang="zh-CN" sz="2000" baseline="-25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-1</a:t>
              </a:r>
              <a:r>
                <a:rPr kumimoji="1"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，使得递增</a:t>
              </a:r>
              <a:r>
                <a:rPr kumimoji="1" lang="en-US" altLang="zh-CN" sz="2000" i="1" smtClean="0">
                  <a:solidFill>
                    <a:srgbClr val="FF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k</a:t>
              </a:r>
              <a:r>
                <a:rPr kumimoji="1" lang="en-US" altLang="zh-CN" sz="2000" i="1" baseline="-25000" smtClean="0">
                  <a:solidFill>
                    <a:srgbClr val="FF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i,</a:t>
              </a:r>
              <a:r>
                <a:rPr kumimoji="1" lang="en-US" altLang="zh-CN" sz="2000" baseline="-25000" smtClean="0">
                  <a:solidFill>
                    <a:srgbClr val="FF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0 </a:t>
              </a:r>
              <a:r>
                <a:rPr kumimoji="1" lang="en-US" altLang="zh-CN" sz="2000" smtClean="0">
                  <a:solidFill>
                    <a:srgbClr val="FF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≤ </a:t>
              </a:r>
              <a:r>
                <a:rPr kumimoji="1" lang="en-US" altLang="zh-CN" sz="2000" i="1" smtClean="0">
                  <a:solidFill>
                    <a:srgbClr val="FF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k</a:t>
              </a:r>
              <a:r>
                <a:rPr kumimoji="1" lang="en-US" altLang="zh-CN" sz="2000" i="1" baseline="-25000" smtClean="0">
                  <a:solidFill>
                    <a:srgbClr val="FF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i</a:t>
              </a:r>
              <a:r>
                <a:rPr kumimoji="1" lang="zh-CN" altLang="en-US" sz="2000" baseline="-25000" smtClean="0">
                  <a:solidFill>
                    <a:srgbClr val="FF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，</a:t>
              </a:r>
              <a:r>
                <a:rPr kumimoji="1" lang="en-US" altLang="zh-CN" sz="2000" baseline="-25000" smtClean="0">
                  <a:solidFill>
                    <a:srgbClr val="FF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1 </a:t>
              </a:r>
              <a:r>
                <a:rPr kumimoji="1" lang="en-US" altLang="zh-CN" sz="2000" smtClean="0">
                  <a:solidFill>
                    <a:srgbClr val="FF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≤ … ≤</a:t>
              </a:r>
              <a:r>
                <a:rPr kumimoji="1" lang="en-US" altLang="zh-CN" sz="2000" i="1" smtClean="0">
                  <a:solidFill>
                    <a:srgbClr val="FF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k</a:t>
              </a:r>
              <a:r>
                <a:rPr kumimoji="1" lang="en-US" altLang="zh-CN" sz="2000" i="1" baseline="-25000" smtClean="0">
                  <a:solidFill>
                    <a:srgbClr val="FF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i</a:t>
              </a:r>
              <a:r>
                <a:rPr kumimoji="1" lang="en-US" altLang="zh-CN" sz="2000" baseline="-25000" smtClean="0">
                  <a:solidFill>
                    <a:srgbClr val="FF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,</a:t>
              </a:r>
              <a:r>
                <a:rPr kumimoji="1" lang="en-US" altLang="zh-CN" sz="2000" i="1" baseline="-25000" smtClean="0">
                  <a:solidFill>
                    <a:srgbClr val="FF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n</a:t>
              </a:r>
              <a:r>
                <a:rPr kumimoji="1" lang="en-US" altLang="zh-CN" sz="2000" baseline="-25000" smtClean="0">
                  <a:solidFill>
                    <a:srgbClr val="FF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-1</a:t>
              </a:r>
              <a:r>
                <a:rPr kumimoji="1" lang="en-US" altLang="zh-CN" sz="2000" b="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 </a:t>
              </a:r>
              <a:r>
                <a:rPr kumimoji="1"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（或递减</a:t>
              </a:r>
              <a:r>
                <a:rPr kumimoji="1" lang="en-US" altLang="zh-CN" sz="2000" i="1" smtClean="0">
                  <a:solidFill>
                    <a:srgbClr val="008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k</a:t>
              </a:r>
              <a:r>
                <a:rPr kumimoji="1" lang="en-US" altLang="zh-CN" sz="2000" i="1" baseline="-25000" smtClean="0">
                  <a:solidFill>
                    <a:srgbClr val="008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i</a:t>
              </a:r>
              <a:r>
                <a:rPr kumimoji="1" lang="en-US" altLang="zh-CN" sz="2000" baseline="-25000" smtClean="0">
                  <a:solidFill>
                    <a:srgbClr val="008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,0</a:t>
              </a:r>
              <a:r>
                <a:rPr kumimoji="1" lang="en-US" altLang="zh-CN" sz="2000" smtClean="0">
                  <a:solidFill>
                    <a:srgbClr val="008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≥</a:t>
              </a:r>
              <a:r>
                <a:rPr kumimoji="1" lang="en-US" altLang="zh-CN" sz="2000" i="1" smtClean="0">
                  <a:solidFill>
                    <a:srgbClr val="008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k</a:t>
              </a:r>
              <a:r>
                <a:rPr kumimoji="1" lang="en-US" altLang="zh-CN" sz="2000" i="1" baseline="-25000" smtClean="0">
                  <a:solidFill>
                    <a:srgbClr val="008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i</a:t>
              </a:r>
              <a:r>
                <a:rPr kumimoji="1" lang="en-US" altLang="zh-CN" sz="2000" baseline="-25000" smtClean="0">
                  <a:solidFill>
                    <a:srgbClr val="008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,1</a:t>
              </a:r>
              <a:r>
                <a:rPr kumimoji="1" lang="en-US" altLang="zh-CN" sz="2000" smtClean="0">
                  <a:solidFill>
                    <a:srgbClr val="008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≥ …≥</a:t>
              </a:r>
              <a:r>
                <a:rPr kumimoji="1" lang="en-US" altLang="zh-CN" sz="2000" i="1" smtClean="0">
                  <a:solidFill>
                    <a:srgbClr val="008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k</a:t>
              </a:r>
              <a:r>
                <a:rPr kumimoji="1" lang="en-US" altLang="zh-CN" sz="2000" i="1" baseline="-25000" smtClean="0">
                  <a:solidFill>
                    <a:srgbClr val="008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i</a:t>
              </a:r>
              <a:r>
                <a:rPr kumimoji="1" lang="en-US" altLang="zh-CN" sz="2000" baseline="-25000" smtClean="0">
                  <a:solidFill>
                    <a:srgbClr val="008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,</a:t>
              </a:r>
              <a:r>
                <a:rPr kumimoji="1" lang="en-US" altLang="zh-CN" sz="2000" i="1" baseline="-25000" smtClean="0">
                  <a:solidFill>
                    <a:srgbClr val="008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n</a:t>
              </a:r>
              <a:r>
                <a:rPr kumimoji="1" lang="en-US" altLang="zh-CN" sz="2000" baseline="-25000" smtClean="0">
                  <a:solidFill>
                    <a:srgbClr val="008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-1</a:t>
              </a:r>
              <a:r>
                <a:rPr kumimoji="1"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）</a:t>
              </a:r>
              <a:endParaRPr kumimoji="1"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2" name="TextBox 3"/>
          <p:cNvSpPr txBox="1"/>
          <p:nvPr/>
        </p:nvSpPr>
        <p:spPr>
          <a:xfrm>
            <a:off x="0" y="10160"/>
            <a:ext cx="333629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排序的基本概念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23528" y="792950"/>
            <a:ext cx="4357718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1.1.1 </a:t>
            </a:r>
            <a:r>
              <a:rPr lang="en-US" altLang="zh-CN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排序的定义</a:t>
            </a:r>
            <a:endParaRPr lang="zh-CN" altLang="en-US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2" name="TextBox 3"/>
          <p:cNvSpPr txBox="1"/>
          <p:nvPr/>
        </p:nvSpPr>
        <p:spPr>
          <a:xfrm>
            <a:off x="313" y="9"/>
            <a:ext cx="6964826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2233295" y="324199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7185" y="83566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r>
              <a:rPr lang="en-US" altLang="zh-CN" sz="2400" b="0">
                <a:ln w="11430">
                  <a:noFill/>
                </a:ln>
                <a:solidFill>
                  <a:schemeClr val="accent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en-US" altLang="zh-CN" sz="2400" b="0" dirty="0">
              <a:ln w="11430">
                <a:noFill/>
              </a:ln>
              <a:solidFill>
                <a:schemeClr val="accent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920750" y="2995930"/>
            <a:ext cx="1800225" cy="3987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algn="ctr"/>
            <a:r>
              <a:rPr kumimoji="1" lang="zh-CN" altLang="en-US" sz="2000" dirty="0" smtClean="0">
                <a:solidFill>
                  <a:srgbClr val="F92D37"/>
                </a:solidFill>
                <a:latin typeface="微软雅黑" panose="020B0503020204020204" charset="-122"/>
                <a:ea typeface="微软雅黑" panose="020B0503020204020204" charset="-122"/>
              </a:rPr>
              <a:t>算法分析</a:t>
            </a:r>
            <a:endParaRPr kumimoji="1" lang="zh-CN" altLang="en-US" sz="2000" dirty="0">
              <a:solidFill>
                <a:srgbClr val="F92D3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2823499" y="1537969"/>
            <a:ext cx="8215370" cy="14452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marL="342900" indent="-342900" algn="l">
              <a:lnSpc>
                <a:spcPct val="130000"/>
              </a:lnSpc>
              <a:spcBef>
                <a:spcPct val="50000"/>
              </a:spcBef>
              <a:buBlip>
                <a:blip r:embed="rId1"/>
              </a:buBlip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在</a:t>
            </a:r>
            <a:r>
              <a:rPr lang="en-US" altLang="zh-CN" sz="2000" i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</a:t>
            </a:r>
            <a:r>
              <a:rPr lang="en-US" altLang="zh-CN" sz="2000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0..</a:t>
            </a:r>
            <a:r>
              <a:rPr lang="en-US" altLang="zh-CN" sz="2000" i="1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-1]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中查找插入</a:t>
            </a:r>
            <a:r>
              <a:rPr lang="en-US" altLang="zh-CN" sz="2000" i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[</a:t>
            </a:r>
            <a:r>
              <a:rPr lang="en-US" altLang="zh-CN" sz="2000" i="1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]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位置，折半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查找的平均关键字比较次数为</a:t>
            </a:r>
            <a:r>
              <a:rPr lang="en-US" altLang="zh-CN" sz="2000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log</a:t>
            </a:r>
            <a:r>
              <a:rPr lang="en-US" altLang="zh-CN" sz="2000" baseline="-25000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(</a:t>
            </a:r>
            <a:r>
              <a:rPr lang="en-US" altLang="zh-CN" sz="2000" i="1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</a:t>
            </a:r>
            <a:r>
              <a:rPr lang="en-US" altLang="zh-CN" sz="2000" dirty="0" err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+1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)-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  <a:endParaRPr lang="en-US" altLang="zh-CN" sz="200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342900" indent="-342900" algn="l">
              <a:lnSpc>
                <a:spcPct val="130000"/>
              </a:lnSpc>
              <a:spcBef>
                <a:spcPct val="50000"/>
              </a:spcBef>
              <a:buBlip>
                <a:blip r:embed="rId1"/>
              </a:buBlip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平均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移动元素的次数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为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/2+2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2723488" y="4252613"/>
            <a:ext cx="7786742" cy="137414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72000" bIns="72000" rtlCol="0">
            <a:spAutoFit/>
          </a:bodyPr>
          <a:p>
            <a:pPr marL="342900" indent="-342900" algn="l">
              <a:lnSpc>
                <a:spcPts val="3200"/>
              </a:lnSpc>
              <a:buBlip>
                <a:blip r:embed="rId2"/>
              </a:buBlip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折半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插入排序采用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折半查找，查找效率提高，即关键字比较次数减少了。</a:t>
            </a:r>
            <a:endParaRPr lang="en-US" altLang="zh-CN" sz="2000" smtClean="0"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marL="342900" indent="-342900" algn="l">
              <a:lnSpc>
                <a:spcPts val="3200"/>
              </a:lnSpc>
              <a:buBlip>
                <a:blip r:embed="rId2"/>
              </a:buBlip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但元素移动次数不变，仅仅将分散移动改为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集合移动。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5618" y="3091071"/>
            <a:ext cx="3857652" cy="91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椭圆 10"/>
          <p:cNvSpPr/>
          <p:nvPr/>
        </p:nvSpPr>
        <p:spPr>
          <a:xfrm>
            <a:off x="228600" y="2978150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pic>
        <p:nvPicPr>
          <p:cNvPr id="21" name="图片 20" descr="magnifying-glass-g934a18a98_1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" y="2421890"/>
            <a:ext cx="2653030" cy="260921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91210" y="1276350"/>
            <a:ext cx="2468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2..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折半插入排序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875" y="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6" grpId="0" bldLvl="0" animBg="1"/>
      <p:bldP spid="9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2233295" y="324199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7185" y="80772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en-US" altLang="zh-CN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315633" y="5239070"/>
            <a:ext cx="3929090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说明：本题为</a:t>
            </a:r>
            <a:r>
              <a:rPr lang="en-US" altLang="zh-CN" sz="2000" dirty="0" smtClean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2012</a:t>
            </a:r>
            <a:r>
              <a:rPr lang="zh-CN" altLang="en-US" sz="2000" dirty="0" smtClean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年</a:t>
            </a:r>
            <a:r>
              <a:rPr lang="zh-CN" altLang="en-US" sz="2000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全国考研题</a:t>
            </a:r>
            <a:r>
              <a:rPr lang="zh-CN" altLang="en-US" sz="2000" dirty="0">
                <a:solidFill>
                  <a:srgbClr val="FF33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endParaRPr lang="zh-CN" altLang="en-US" sz="2000" dirty="0">
              <a:solidFill>
                <a:srgbClr val="FF33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2986061" y="2258994"/>
            <a:ext cx="8072494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对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同一待排序序列分别进行折半插入排序和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直接插入排序，两者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之间可能的不同之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处是（  ）。</a:t>
            </a:r>
            <a:endParaRPr lang="zh-CN" altLang="en-US" sz="2000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pt-BR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A</a:t>
            </a:r>
            <a:r>
              <a:rPr lang="pt-BR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.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排序的总趟数</a:t>
            </a:r>
            <a:r>
              <a:rPr lang="pt-BR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			</a:t>
            </a:r>
            <a:r>
              <a:rPr lang="pt-BR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endParaRPr lang="pt-BR" sz="2000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pt-BR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B</a:t>
            </a:r>
            <a:r>
              <a:rPr lang="pt-BR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.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元素的移动次数</a:t>
            </a:r>
            <a:endParaRPr lang="zh-CN" altLang="en-US" sz="2000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pt-BR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C</a:t>
            </a:r>
            <a:r>
              <a:rPr lang="pt-BR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.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使用辅助空间的数量</a:t>
            </a:r>
            <a:r>
              <a:rPr lang="pt-BR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			</a:t>
            </a:r>
            <a:endParaRPr lang="pt-BR" sz="2000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pt-BR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</a:t>
            </a:r>
            <a:r>
              <a:rPr lang="pt-BR" sz="20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D</a:t>
            </a:r>
            <a:r>
              <a:rPr lang="pt-BR" sz="2000" dirty="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.</a:t>
            </a:r>
            <a:r>
              <a:rPr lang="zh-CN" altLang="en-US" sz="2000" dirty="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元素之间的比较次数</a:t>
            </a:r>
            <a:endParaRPr lang="zh-CN" altLang="en-US" sz="2000" dirty="0">
              <a:solidFill>
                <a:srgbClr val="FF00FF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05973" y="1824650"/>
            <a:ext cx="1000100" cy="785817"/>
            <a:chOff x="5703182" y="3835411"/>
            <a:chExt cx="1238250" cy="1236663"/>
          </a:xfrm>
        </p:grpSpPr>
        <p:grpSp>
          <p:nvGrpSpPr>
            <p:cNvPr id="9" name="Group 19"/>
            <p:cNvGrpSpPr/>
            <p:nvPr/>
          </p:nvGrpSpPr>
          <p:grpSpPr bwMode="auto">
            <a:xfrm>
              <a:off x="5703182" y="3835411"/>
              <a:ext cx="1238250" cy="1236663"/>
              <a:chOff x="810" y="845"/>
              <a:chExt cx="827" cy="826"/>
            </a:xfrm>
          </p:grpSpPr>
          <p:sp>
            <p:nvSpPr>
              <p:cNvPr id="11" name="Oval 20"/>
              <p:cNvSpPr>
                <a:spLocks noChangeArrowheads="1"/>
              </p:cNvSpPr>
              <p:nvPr/>
            </p:nvSpPr>
            <p:spPr bwMode="gray">
              <a:xfrm>
                <a:off x="810" y="845"/>
                <a:ext cx="827" cy="826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chemeClr val="hlink"/>
                </a:solidFill>
                <a:round/>
              </a:ln>
            </p:spPr>
            <p:txBody>
              <a:bodyPr wrap="none" anchor="ctr"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21"/>
              <p:cNvSpPr>
                <a:spLocks noChangeArrowheads="1"/>
              </p:cNvSpPr>
              <p:nvPr/>
            </p:nvSpPr>
            <p:spPr bwMode="gray">
              <a:xfrm>
                <a:off x="836" y="879"/>
                <a:ext cx="758" cy="758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70195"/>
                  </a:schemeClr>
                </a:solidFill>
                <a:round/>
              </a:ln>
            </p:spPr>
            <p:txBody>
              <a:bodyPr wrap="none" anchor="ctr"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22"/>
              <p:cNvSpPr>
                <a:spLocks noChangeArrowheads="1"/>
              </p:cNvSpPr>
              <p:nvPr/>
            </p:nvSpPr>
            <p:spPr bwMode="gray">
              <a:xfrm>
                <a:off x="878" y="915"/>
                <a:ext cx="690" cy="690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30196"/>
                  </a:schemeClr>
                </a:solidFill>
                <a:round/>
              </a:ln>
            </p:spPr>
            <p:txBody>
              <a:bodyPr wrap="none" anchor="ctr"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Text Box 23"/>
            <p:cNvSpPr txBox="1">
              <a:spLocks noChangeArrowheads="1"/>
            </p:cNvSpPr>
            <p:nvPr/>
          </p:nvSpPr>
          <p:spPr bwMode="gray">
            <a:xfrm>
              <a:off x="5767676" y="4154859"/>
              <a:ext cx="1082674" cy="55701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2000" b="1" smtClean="0">
                  <a:solidFill>
                    <a:srgbClr val="FF0000"/>
                  </a:solidFill>
                  <a:latin typeface="方正启体简体" pitchFamily="65" charset="-122"/>
                  <a:ea typeface="方正启体简体" pitchFamily="65" charset="-122"/>
                  <a:cs typeface="Consolas" panose="020B0609020204030204" pitchFamily="49" charset="0"/>
                </a:rPr>
                <a:t>示例</a:t>
              </a:r>
              <a:endParaRPr lang="zh-CN" altLang="en-US" sz="2000" b="1">
                <a:solidFill>
                  <a:srgbClr val="FF0000"/>
                </a:solidFill>
                <a:latin typeface="方正启体简体" pitchFamily="65" charset="-122"/>
                <a:ea typeface="方正启体简体" pitchFamily="65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86080" y="3354705"/>
            <a:ext cx="26847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折半插入排序案例</a:t>
            </a:r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9" name="图片 18" descr="question-mark-2318030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9675" y="2308225"/>
            <a:ext cx="3108325" cy="32346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53415" y="1414145"/>
            <a:ext cx="2468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2..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折半插入排序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43510" y="3379470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5" name="TextBox 3"/>
          <p:cNvSpPr txBox="1"/>
          <p:nvPr/>
        </p:nvSpPr>
        <p:spPr>
          <a:xfrm>
            <a:off x="-31115" y="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2233295" y="324199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7185" y="79375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endParaRPr lang="zh-CN" altLang="en-US" sz="2400" b="0" dirty="0">
              <a:ln w="11430">
                <a:noFill/>
              </a:ln>
              <a:solidFill>
                <a:schemeClr val="accent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42975" y="2069465"/>
            <a:ext cx="31165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  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希尔排序的基本思路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798168" y="2947024"/>
            <a:ext cx="6143668" cy="187452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>
            <a:spAutoFit/>
          </a:bodyPr>
          <a:p>
            <a:pPr marL="457200" indent="-457200" algn="l">
              <a:lnSpc>
                <a:spcPct val="110000"/>
              </a:lnSpc>
              <a:spcBef>
                <a:spcPct val="50000"/>
              </a:spcBef>
              <a:buFont typeface="+mj-ea"/>
              <a:buAutoNum type="circleNumDbPlain"/>
            </a:pPr>
            <a:r>
              <a:rPr kumimoji="1" lang="en-US" altLang="zh-CN" sz="180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d=</a:t>
            </a:r>
            <a:r>
              <a:rPr kumimoji="1" lang="en-US" altLang="zh-CN" sz="1800" i="1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kumimoji="1" lang="en-US" altLang="zh-CN" sz="180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/2</a:t>
            </a:r>
            <a:endParaRPr kumimoji="1" lang="en-US" altLang="zh-CN" sz="1800" dirty="0" smtClean="0"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10000"/>
              </a:lnSpc>
              <a:spcBef>
                <a:spcPct val="50000"/>
              </a:spcBef>
              <a:buFont typeface="+mj-ea"/>
              <a:buAutoNum type="circleNumDbPlain"/>
            </a:pP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将排序序列分为</a:t>
            </a:r>
            <a:r>
              <a:rPr kumimoji="1"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d</a:t>
            </a:r>
            <a:r>
              <a:rPr kumimoji="1"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个组，在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各组内进行</a:t>
            </a:r>
            <a:r>
              <a:rPr kumimoji="1" lang="zh-CN" altLang="en-US" sz="2000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直接</a:t>
            </a:r>
            <a:r>
              <a:rPr kumimoji="1" lang="zh-CN" altLang="en-US" sz="2000" dirty="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插入排序</a:t>
            </a:r>
            <a:endParaRPr kumimoji="1" lang="zh-CN" altLang="en-US" sz="2000" dirty="0">
              <a:solidFill>
                <a:srgbClr val="FF00FF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457200" indent="-457200" algn="just">
              <a:lnSpc>
                <a:spcPct val="120000"/>
              </a:lnSpc>
              <a:spcBef>
                <a:spcPct val="50000"/>
              </a:spcBef>
              <a:buFont typeface="+mj-ea"/>
              <a:buAutoNum type="circleNumDbPlain"/>
            </a:pPr>
            <a:r>
              <a:rPr kumimoji="1"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递减</a:t>
            </a:r>
            <a:r>
              <a:rPr kumimoji="1"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d=d/2</a:t>
            </a:r>
            <a:r>
              <a:rPr kumimoji="1"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，重复② ，直到</a:t>
            </a:r>
            <a:r>
              <a:rPr kumimoji="1"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d=1</a:t>
            </a:r>
            <a:endParaRPr kumimoji="1"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grpSp>
        <p:nvGrpSpPr>
          <p:cNvPr id="17" name="组合 8"/>
          <p:cNvGrpSpPr/>
          <p:nvPr/>
        </p:nvGrpSpPr>
        <p:grpSpPr>
          <a:xfrm>
            <a:off x="889606" y="4590098"/>
            <a:ext cx="7358114" cy="1001716"/>
            <a:chOff x="714348" y="3929066"/>
            <a:chExt cx="7358114" cy="1001716"/>
          </a:xfrm>
        </p:grpSpPr>
        <p:sp>
          <p:nvSpPr>
            <p:cNvPr id="18" name="下箭头 17"/>
            <p:cNvSpPr/>
            <p:nvPr/>
          </p:nvSpPr>
          <p:spPr>
            <a:xfrm>
              <a:off x="3643306" y="3929066"/>
              <a:ext cx="214314" cy="428628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TextBox 7"/>
            <p:cNvSpPr txBox="1"/>
            <p:nvPr/>
          </p:nvSpPr>
          <p:spPr>
            <a:xfrm>
              <a:off x="714348" y="4429132"/>
              <a:ext cx="7358114" cy="501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ts val="3200"/>
                </a:lnSpc>
              </a:pPr>
              <a:r>
                <a:rPr lang="zh-CN" altLang="en-US" sz="1800" smtClean="0"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rPr>
                <a:t>算法最后一趟对所有数据进行了</a:t>
              </a:r>
              <a:r>
                <a:rPr kumimoji="1" lang="zh-CN" altLang="en-US" sz="1800" smtClean="0"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rPr>
                <a:t>直接插入排序，所以结果一定是正确的</a:t>
              </a:r>
              <a:r>
                <a:rPr kumimoji="1" lang="zh-CN" altLang="en-US" sz="1800" smtClean="0"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。</a:t>
              </a:r>
              <a:endParaRPr lang="zh-CN" altLang="en-US" sz="180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4" name="图片 3" descr="business-card-1015417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360000">
            <a:off x="7694295" y="1371600"/>
            <a:ext cx="3985895" cy="4967605"/>
          </a:xfrm>
          <a:prstGeom prst="rect">
            <a:avLst/>
          </a:prstGeom>
        </p:spPr>
      </p:pic>
      <p:sp>
        <p:nvSpPr>
          <p:cNvPr id="13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9458960" y="2095500"/>
            <a:ext cx="575945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 </a:t>
            </a:r>
            <a:r>
              <a:rPr lang="zh-CN" altLang="en-US" sz="2400" b="0">
                <a:ln w="11430">
                  <a:noFill/>
                </a:ln>
                <a:solidFill>
                  <a:schemeClr val="accent4"/>
                </a:solidFill>
                <a:latin typeface="汉仪蝶语体简" panose="02010600000101010101" charset="-122"/>
                <a:ea typeface="汉仪蝶语体简" panose="02010600000101010101" charset="-122"/>
              </a:rPr>
              <a:t>希尔排序</a:t>
            </a:r>
            <a:endParaRPr lang="zh-CN" altLang="en-US" sz="2400" b="0">
              <a:ln w="11430">
                <a:noFill/>
              </a:ln>
              <a:solidFill>
                <a:schemeClr val="accent4"/>
              </a:solidFill>
              <a:latin typeface="汉仪蝶语体简" panose="02010600000101010101" charset="-122"/>
              <a:ea typeface="汉仪蝶语体简" panose="02010600000101010101" charset="-122"/>
            </a:endParaRPr>
          </a:p>
          <a:p>
            <a:pPr algn="l"/>
            <a:r>
              <a:rPr lang="zh-CN" altLang="en-US" sz="2400" b="0" dirty="0">
                <a:ln w="11430">
                  <a:noFill/>
                </a:ln>
                <a:solidFill>
                  <a:schemeClr val="accent4"/>
                </a:solidFill>
                <a:latin typeface="汉仪蝶语体简" panose="02010600000101010101" charset="-122"/>
                <a:ea typeface="汉仪蝶语体简" panose="02010600000101010101" charset="-122"/>
              </a:rPr>
              <a:t>的基本思路</a:t>
            </a:r>
            <a:endParaRPr lang="zh-CN" altLang="en-US" sz="2400" b="0" dirty="0">
              <a:ln w="11430">
                <a:noFill/>
              </a:ln>
              <a:solidFill>
                <a:schemeClr val="accent4"/>
              </a:solidFill>
              <a:latin typeface="汉仪蝶语体简" panose="02010600000101010101" charset="-122"/>
              <a:ea typeface="汉仪蝶语体简" panose="02010600000101010101" charset="-122"/>
            </a:endParaRPr>
          </a:p>
        </p:txBody>
      </p:sp>
      <p:pic>
        <p:nvPicPr>
          <p:cNvPr id="14" name="图片 13" descr="32313539373031323b32313539363939323bb6a9b5a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1995" y="3402965"/>
            <a:ext cx="984250" cy="968375"/>
          </a:xfrm>
          <a:prstGeom prst="rect">
            <a:avLst/>
          </a:prstGeom>
        </p:spPr>
      </p:pic>
      <p:sp>
        <p:nvSpPr>
          <p:cNvPr id="15" name="灯片编号占位符 14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6" name="椭圆 5"/>
          <p:cNvSpPr/>
          <p:nvPr/>
        </p:nvSpPr>
        <p:spPr>
          <a:xfrm>
            <a:off x="596265" y="2119630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653415" y="1414145"/>
            <a:ext cx="1859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3..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希尔排序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0" y="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2233295" y="324199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7185" y="75184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en-US" altLang="zh-CN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68045" y="1872615"/>
            <a:ext cx="25069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  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希尔排序的过程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1392239" y="2364091"/>
            <a:ext cx="8088338" cy="4924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lnSpc>
                <a:spcPct val="130000"/>
              </a:lnSpc>
            </a:pPr>
            <a:r>
              <a:rPr kumimoji="1" lang="en-US" altLang="zh-CN" sz="200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smtClean="0">
                <a:ea typeface="楷体" panose="02010609060101010101" pitchFamily="49" charset="-122"/>
                <a:cs typeface="Times New Roman" panose="02020603050405020304" pitchFamily="18" charset="0"/>
              </a:rPr>
              <a:t>将元素序</a:t>
            </a:r>
            <a:r>
              <a:rPr kumimoji="1"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列分成若干</a:t>
            </a:r>
            <a:r>
              <a:rPr kumimoji="1" lang="zh-CN" altLang="en-US" sz="2000">
                <a:ea typeface="楷体" panose="02010609060101010101" pitchFamily="49" charset="-122"/>
                <a:cs typeface="Times New Roman" panose="02020603050405020304" pitchFamily="18" charset="0"/>
              </a:rPr>
              <a:t>子</a:t>
            </a:r>
            <a:r>
              <a:rPr kumimoji="1" lang="zh-CN" altLang="en-US" sz="2000" smtClean="0">
                <a:ea typeface="楷体" panose="02010609060101010101" pitchFamily="49" charset="-122"/>
                <a:cs typeface="Times New Roman" panose="02020603050405020304" pitchFamily="18" charset="0"/>
              </a:rPr>
              <a:t>序列，分别</a:t>
            </a:r>
            <a:r>
              <a:rPr kumimoji="1"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对每个子序列进行直接插入排序。</a:t>
            </a:r>
            <a:endParaRPr kumimoji="1" lang="zh-CN" altLang="en-US" sz="20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376" name="Text Box 8"/>
          <p:cNvSpPr txBox="1">
            <a:spLocks noChangeArrowheads="1"/>
          </p:cNvSpPr>
          <p:nvPr/>
        </p:nvSpPr>
        <p:spPr bwMode="auto">
          <a:xfrm>
            <a:off x="1433802" y="2946706"/>
            <a:ext cx="6480175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algn="l">
              <a:lnSpc>
                <a:spcPct val="120000"/>
              </a:lnSpc>
            </a:pPr>
            <a:r>
              <a:rPr kumimoji="1" lang="zh-CN" altLang="en-US" sz="2000" dirty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例如：将 </a:t>
            </a:r>
            <a:r>
              <a:rPr kumimoji="1" lang="en-US" altLang="zh-CN" sz="2000" i="1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</a:t>
            </a:r>
            <a:r>
              <a:rPr kumimoji="1" lang="en-US" altLang="zh-CN" sz="200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zh-CN" altLang="en-US" sz="200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个元素分</a:t>
            </a:r>
            <a:r>
              <a:rPr kumimoji="1" lang="zh-CN" altLang="en-US" sz="2000" dirty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成 </a:t>
            </a:r>
            <a:r>
              <a:rPr kumimoji="1" lang="en-US" altLang="zh-CN" sz="2000" i="1" dirty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</a:t>
            </a:r>
            <a:r>
              <a:rPr kumimoji="1" lang="en-US" altLang="zh-CN" sz="2000" dirty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zh-CN" altLang="en-US" sz="2000" dirty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个子序列：</a:t>
            </a:r>
            <a:endParaRPr lang="zh-CN" altLang="en-US" sz="2000" dirty="0"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3" name="Group 16"/>
          <p:cNvGrpSpPr/>
          <p:nvPr/>
        </p:nvGrpSpPr>
        <p:grpSpPr bwMode="auto">
          <a:xfrm>
            <a:off x="2838110" y="3550273"/>
            <a:ext cx="4297363" cy="1803400"/>
            <a:chOff x="793" y="1752"/>
            <a:chExt cx="2707" cy="1136"/>
          </a:xfrm>
        </p:grpSpPr>
        <p:sp>
          <p:nvSpPr>
            <p:cNvPr id="58377" name="Line 9"/>
            <p:cNvSpPr>
              <a:spLocks noChangeShapeType="1"/>
            </p:cNvSpPr>
            <p:nvPr/>
          </p:nvSpPr>
          <p:spPr bwMode="auto">
            <a:xfrm>
              <a:off x="793" y="1752"/>
              <a:ext cx="0" cy="1134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prstDash val="sysDot"/>
              <a:miter lim="800000"/>
            </a:ln>
            <a:effectLst/>
          </p:spPr>
          <p:txBody>
            <a:bodyPr wrap="none"/>
            <a:p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378" name="Line 10"/>
            <p:cNvSpPr>
              <a:spLocks noChangeShapeType="1"/>
            </p:cNvSpPr>
            <p:nvPr/>
          </p:nvSpPr>
          <p:spPr bwMode="auto">
            <a:xfrm flipV="1">
              <a:off x="793" y="1752"/>
              <a:ext cx="772" cy="1134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prstDash val="sysDot"/>
              <a:miter lim="800000"/>
            </a:ln>
            <a:effectLst/>
          </p:spPr>
          <p:txBody>
            <a:bodyPr wrap="none"/>
            <a:p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379" name="Line 11"/>
            <p:cNvSpPr>
              <a:spLocks noChangeShapeType="1"/>
            </p:cNvSpPr>
            <p:nvPr/>
          </p:nvSpPr>
          <p:spPr bwMode="auto">
            <a:xfrm>
              <a:off x="1565" y="1752"/>
              <a:ext cx="0" cy="1134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prstDash val="sysDot"/>
              <a:round/>
            </a:ln>
            <a:effectLst/>
          </p:spPr>
          <p:txBody>
            <a:bodyPr wrap="none"/>
            <a:p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380" name="Freeform 12"/>
            <p:cNvSpPr/>
            <p:nvPr/>
          </p:nvSpPr>
          <p:spPr bwMode="auto">
            <a:xfrm>
              <a:off x="1584" y="1752"/>
              <a:ext cx="933" cy="1136"/>
            </a:xfrm>
            <a:custGeom>
              <a:avLst/>
              <a:gdLst/>
              <a:ahLst/>
              <a:cxnLst>
                <a:cxn ang="0">
                  <a:pos x="0" y="1136"/>
                </a:cxn>
                <a:cxn ang="0">
                  <a:pos x="933" y="0"/>
                </a:cxn>
              </a:cxnLst>
              <a:rect l="0" t="0" r="r" b="b"/>
              <a:pathLst>
                <a:path w="933" h="1136">
                  <a:moveTo>
                    <a:pt x="0" y="1136"/>
                  </a:moveTo>
                  <a:lnTo>
                    <a:pt x="933" y="0"/>
                  </a:lnTo>
                </a:path>
              </a:pathLst>
            </a:custGeom>
            <a:noFill/>
            <a:ln w="28575" cap="flat" cmpd="sng">
              <a:solidFill>
                <a:srgbClr val="FF00FF"/>
              </a:solidFill>
              <a:prstDash val="sysDot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p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381" name="Line 13"/>
            <p:cNvSpPr>
              <a:spLocks noChangeShapeType="1"/>
            </p:cNvSpPr>
            <p:nvPr/>
          </p:nvSpPr>
          <p:spPr bwMode="auto">
            <a:xfrm>
              <a:off x="2517" y="1752"/>
              <a:ext cx="0" cy="1134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prstDash val="sysDot"/>
              <a:round/>
            </a:ln>
            <a:effectLst/>
          </p:spPr>
          <p:txBody>
            <a:bodyPr wrap="none"/>
            <a:p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382" name="Line 14"/>
            <p:cNvSpPr>
              <a:spLocks noChangeShapeType="1"/>
            </p:cNvSpPr>
            <p:nvPr/>
          </p:nvSpPr>
          <p:spPr bwMode="auto">
            <a:xfrm flipV="1">
              <a:off x="2728" y="1752"/>
              <a:ext cx="772" cy="1134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prstDash val="sysDot"/>
              <a:miter lim="800000"/>
            </a:ln>
            <a:effectLst/>
          </p:spPr>
          <p:txBody>
            <a:bodyPr wrap="none"/>
            <a:p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383" name="Line 15"/>
            <p:cNvSpPr>
              <a:spLocks noChangeShapeType="1"/>
            </p:cNvSpPr>
            <p:nvPr/>
          </p:nvSpPr>
          <p:spPr bwMode="auto">
            <a:xfrm>
              <a:off x="3500" y="1752"/>
              <a:ext cx="0" cy="1134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prstDash val="sysDot"/>
              <a:round/>
            </a:ln>
            <a:effectLst/>
          </p:spPr>
          <p:txBody>
            <a:bodyPr wrap="none"/>
            <a:p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组合 17"/>
          <p:cNvGrpSpPr/>
          <p:nvPr/>
        </p:nvGrpSpPr>
        <p:grpSpPr>
          <a:xfrm>
            <a:off x="2978739" y="5468309"/>
            <a:ext cx="3684641" cy="970284"/>
            <a:chOff x="2071670" y="4678381"/>
            <a:chExt cx="3684641" cy="970284"/>
          </a:xfrm>
        </p:grpSpPr>
        <p:sp>
          <p:nvSpPr>
            <p:cNvPr id="16" name="上箭头 15"/>
            <p:cNvSpPr/>
            <p:nvPr/>
          </p:nvSpPr>
          <p:spPr>
            <a:xfrm>
              <a:off x="3571868" y="4678381"/>
              <a:ext cx="285752" cy="357190"/>
            </a:xfrm>
            <a:prstGeom prst="up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16"/>
            <p:cNvSpPr txBox="1"/>
            <p:nvPr/>
          </p:nvSpPr>
          <p:spPr>
            <a:xfrm>
              <a:off x="2071670" y="5249885"/>
              <a:ext cx="368464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相距</a:t>
              </a:r>
              <a:r>
                <a:rPr lang="en-US" altLang="zh-CN" sz="2000" i="1" dirty="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d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个位</a:t>
              </a:r>
              <a:r>
                <a:rPr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置的元素分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为一组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endParaRPr>
            </a:p>
          </p:txBody>
        </p:sp>
      </p:grpSp>
      <p:grpSp>
        <p:nvGrpSpPr>
          <p:cNvPr id="6" name="组合 27"/>
          <p:cNvGrpSpPr/>
          <p:nvPr/>
        </p:nvGrpSpPr>
        <p:grpSpPr>
          <a:xfrm>
            <a:off x="8432471" y="3475608"/>
            <a:ext cx="1793888" cy="1555260"/>
            <a:chOff x="7064392" y="2857496"/>
            <a:chExt cx="1793888" cy="155526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7064392" y="3084510"/>
              <a:ext cx="1071570" cy="0"/>
            </a:xfrm>
            <a:prstGeom prst="lin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072462" y="2857496"/>
              <a:ext cx="785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  <a:cs typeface="Consolas" panose="020B0609020204030204" pitchFamily="49" charset="0"/>
                </a:rPr>
                <a:t>一组</a:t>
              </a:r>
              <a:endParaRPr lang="zh-CN" altLang="en-US" sz="1800" dirty="0">
                <a:latin typeface="仿宋" panose="02010609060101010101" pitchFamily="49" charset="-122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7064392" y="3484620"/>
              <a:ext cx="1071570" cy="0"/>
            </a:xfrm>
            <a:prstGeom prst="lin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8072462" y="3257606"/>
              <a:ext cx="785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  <a:cs typeface="Consolas" panose="020B0609020204030204" pitchFamily="49" charset="0"/>
                </a:rPr>
                <a:t>一组</a:t>
              </a:r>
              <a:endParaRPr lang="zh-CN" altLang="en-US" sz="1800" dirty="0">
                <a:latin typeface="仿宋" panose="02010609060101010101" pitchFamily="49" charset="-122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7412058" y="4257738"/>
              <a:ext cx="723904" cy="0"/>
            </a:xfrm>
            <a:prstGeom prst="lin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8072462" y="4043424"/>
              <a:ext cx="785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  <a:cs typeface="Consolas" panose="020B0609020204030204" pitchFamily="49" charset="0"/>
                </a:rPr>
                <a:t>一组</a:t>
              </a:r>
              <a:endParaRPr lang="zh-CN" altLang="en-US" sz="1800" dirty="0">
                <a:latin typeface="仿宋" panose="02010609060101010101" pitchFamily="49" charset="-122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1120112" y="3864598"/>
            <a:ext cx="6718506" cy="15696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p>
            <a:pPr algn="l">
              <a:lnSpc>
                <a:spcPct val="120000"/>
              </a:lnSpc>
            </a:pP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{ </a:t>
            </a:r>
            <a:r>
              <a:rPr kumimoji="1" lang="en-US" altLang="zh-CN" sz="2000" i="1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1" lang="en-US" altLang="zh-CN" sz="2000">
                <a:latin typeface="Consolas" panose="020B0609020204030204" pitchFamily="49" charset="0"/>
                <a:cs typeface="Consolas" panose="020B0609020204030204" pitchFamily="49" charset="0"/>
              </a:rPr>
              <a:t>[0</a:t>
            </a:r>
            <a:r>
              <a:rPr kumimoji="1"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1"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  </a:t>
            </a:r>
            <a:r>
              <a:rPr kumimoji="1" lang="en-US" altLang="zh-CN" sz="2000" i="1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1" lang="en-US" altLang="zh-CN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1" lang="en-US" altLang="zh-CN" sz="2000" i="1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kumimoji="1"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1"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   </a:t>
            </a:r>
            <a:r>
              <a:rPr kumimoji="1" lang="en-US" altLang="zh-CN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1"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[2</a:t>
            </a:r>
            <a:r>
              <a:rPr kumimoji="1" lang="en-US" altLang="zh-CN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kumimoji="1"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1"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sz="2000" smtClean="0">
                <a:latin typeface="+mn-ea"/>
                <a:ea typeface="+mn-ea"/>
                <a:cs typeface="Consolas" panose="020B0609020204030204" pitchFamily="49" charset="0"/>
              </a:rPr>
              <a:t>…</a:t>
            </a:r>
            <a:r>
              <a:rPr kumimoji="1"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  </a:t>
            </a:r>
            <a:r>
              <a:rPr kumimoji="1" lang="en-US" altLang="zh-CN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1"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1" lang="en-US" altLang="zh-CN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kd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] }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20000"/>
              </a:lnSpc>
            </a:pP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{ </a:t>
            </a:r>
            <a:r>
              <a:rPr kumimoji="1" lang="en-US" altLang="zh-CN" sz="2000" i="1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1" lang="en-US" altLang="zh-CN" sz="2000">
                <a:latin typeface="Consolas" panose="020B0609020204030204" pitchFamily="49" charset="0"/>
                <a:cs typeface="Consolas" panose="020B0609020204030204" pitchFamily="49" charset="0"/>
              </a:rPr>
              <a:t>[1</a:t>
            </a:r>
            <a:r>
              <a:rPr kumimoji="1"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1"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  </a:t>
            </a:r>
            <a:r>
              <a:rPr kumimoji="1" lang="en-US" altLang="zh-CN" sz="2000" i="1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1" lang="en-US" altLang="zh-CN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1" lang="en-US" altLang="zh-CN" sz="2000" err="1">
                <a:latin typeface="Consolas" panose="020B0609020204030204" pitchFamily="49" charset="0"/>
                <a:cs typeface="Consolas" panose="020B0609020204030204" pitchFamily="49" charset="0"/>
              </a:rPr>
              <a:t>1+</a:t>
            </a:r>
            <a:r>
              <a:rPr kumimoji="1" lang="en-US" altLang="zh-CN" sz="2000" i="1" err="1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kumimoji="1"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1"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 </a:t>
            </a:r>
            <a:r>
              <a:rPr kumimoji="1" lang="en-US" altLang="zh-CN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1"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[1+2</a:t>
            </a:r>
            <a:r>
              <a:rPr kumimoji="1" lang="en-US" altLang="zh-CN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kumimoji="1"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1"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sz="2000" smtClean="0">
                <a:latin typeface="+mn-ea"/>
                <a:ea typeface="+mn-ea"/>
                <a:cs typeface="Consolas" panose="020B0609020204030204" pitchFamily="49" charset="0"/>
              </a:rPr>
              <a:t>…</a:t>
            </a:r>
            <a:r>
              <a:rPr kumimoji="1"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1"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[1+</a:t>
            </a:r>
            <a:r>
              <a:rPr kumimoji="1" lang="en-US" altLang="zh-CN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kd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] }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20000"/>
              </a:lnSpc>
            </a:pP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20000"/>
              </a:lnSpc>
            </a:pP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{ </a:t>
            </a:r>
            <a:r>
              <a:rPr kumimoji="1" lang="en-US" altLang="zh-CN" sz="2000" i="1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1" lang="en-US" altLang="zh-CN" sz="200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kumimoji="1" lang="en-US" altLang="zh-CN" sz="2000" i="1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kumimoji="1" lang="en-US" altLang="zh-CN" sz="200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-</a:t>
            </a:r>
            <a:r>
              <a:rPr kumimoji="1" lang="en-US" altLang="zh-CN" sz="20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1"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1"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1"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[2</a:t>
            </a:r>
            <a:r>
              <a:rPr kumimoji="1" lang="en-US" altLang="zh-CN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kumimoji="1" lang="en-US" altLang="zh-CN" sz="2000" smtClean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-</a:t>
            </a:r>
            <a:r>
              <a:rPr kumimoji="1"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1]</a:t>
            </a:r>
            <a:r>
              <a:rPr kumimoji="1"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1"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[3</a:t>
            </a:r>
            <a:r>
              <a:rPr kumimoji="1" lang="en-US" altLang="zh-CN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kumimoji="1" lang="en-US" altLang="zh-CN" sz="2000" smtClean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-</a:t>
            </a:r>
            <a:r>
              <a:rPr kumimoji="1"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1]</a:t>
            </a:r>
            <a:r>
              <a:rPr kumimoji="1"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sz="2000" smtClean="0">
                <a:latin typeface="+mn-ea"/>
                <a:ea typeface="+mn-ea"/>
                <a:cs typeface="Consolas" panose="020B0609020204030204" pitchFamily="49" charset="0"/>
              </a:rPr>
              <a:t>…</a:t>
            </a:r>
            <a:r>
              <a:rPr kumimoji="1"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[(</a:t>
            </a:r>
            <a:r>
              <a:rPr kumimoji="1" lang="en-US" altLang="zh-CN" sz="20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kumimoji="1"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+1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1" lang="en-US" altLang="zh-CN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kumimoji="1"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-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1] }</a:t>
            </a:r>
            <a:endParaRPr kumimoji="1" lang="en-US" altLang="zh-CN" sz="2000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2620" y="1454150"/>
            <a:ext cx="1859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3..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希尔排序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15950" y="1863725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0" name="TextBox 3"/>
          <p:cNvSpPr txBox="1"/>
          <p:nvPr/>
        </p:nvSpPr>
        <p:spPr>
          <a:xfrm>
            <a:off x="0" y="4445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3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2233295" y="324199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46075" y="72390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r>
              <a:rPr lang="en-US" altLang="zh-CN" sz="24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zh-CN" altLang="en-US" sz="2400" b="0" dirty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33844" y="1337118"/>
            <a:ext cx="50006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48224" y="1337118"/>
            <a:ext cx="50006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91166" y="1337118"/>
            <a:ext cx="50006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34108" y="1337118"/>
            <a:ext cx="50006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48488" y="1337118"/>
            <a:ext cx="50006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91430" y="1337118"/>
            <a:ext cx="50006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77248" y="1337118"/>
            <a:ext cx="50006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091628" y="1337118"/>
            <a:ext cx="50006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734570" y="1337118"/>
            <a:ext cx="50006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48950" y="1337118"/>
            <a:ext cx="50006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05116" y="1259186"/>
            <a:ext cx="142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dirty="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初始序列</a:t>
            </a:r>
            <a:endParaRPr lang="zh-CN" altLang="en-US" sz="18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48224" y="1980060"/>
            <a:ext cx="50006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591166" y="1980060"/>
            <a:ext cx="500066" cy="3077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234108" y="1980060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48488" y="1980060"/>
            <a:ext cx="500066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233844" y="1980060"/>
            <a:ext cx="500066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591430" y="1980060"/>
            <a:ext cx="500066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377248" y="1980060"/>
            <a:ext cx="50006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091628" y="1980060"/>
            <a:ext cx="500066" cy="3077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734570" y="1980060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448950" y="1980060"/>
            <a:ext cx="500066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947960" y="1980060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 i="1" dirty="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en-US" altLang="zh-CN" sz="1800" dirty="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=5</a:t>
            </a:r>
            <a:endParaRPr lang="zh-CN" altLang="en-US" sz="1800" dirty="0"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876522" y="2558058"/>
            <a:ext cx="10001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直接插入排序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233844" y="2694440"/>
            <a:ext cx="500066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48224" y="2694440"/>
            <a:ext cx="50006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91166" y="2694440"/>
            <a:ext cx="500066" cy="3077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234108" y="2694440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948488" y="2694440"/>
            <a:ext cx="500066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591430" y="2694440"/>
            <a:ext cx="500066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377248" y="2694440"/>
            <a:ext cx="50006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091628" y="2694440"/>
            <a:ext cx="500066" cy="3077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734570" y="2694440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448950" y="2694440"/>
            <a:ext cx="500066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876522" y="3551696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800" i="1" dirty="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en-US" altLang="zh-CN" sz="1800" dirty="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i="1" dirty="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en-US" altLang="zh-CN" sz="1800" dirty="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/2=2</a:t>
            </a:r>
            <a:endParaRPr lang="zh-CN" altLang="en-US" sz="1800" dirty="0"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233844" y="3570332"/>
            <a:ext cx="500066" cy="307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948224" y="3570332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591166" y="3570332"/>
            <a:ext cx="500066" cy="307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234108" y="3570332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948488" y="3570332"/>
            <a:ext cx="500066" cy="307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591430" y="3570332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377248" y="3570332"/>
            <a:ext cx="500066" cy="307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091628" y="3570332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734570" y="3570332"/>
            <a:ext cx="500066" cy="307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448950" y="3570332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233844" y="4284712"/>
            <a:ext cx="500066" cy="307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948224" y="4284712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591166" y="4284712"/>
            <a:ext cx="500066" cy="307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234108" y="4284712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948488" y="4284712"/>
            <a:ext cx="500066" cy="307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591430" y="4284712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377248" y="4284712"/>
            <a:ext cx="500066" cy="307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091628" y="4284712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34570" y="4284712"/>
            <a:ext cx="500066" cy="307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448950" y="4284712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876522" y="4129694"/>
            <a:ext cx="10001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直接插入排序</a:t>
            </a:r>
            <a:endParaRPr kumimoji="1" lang="zh-CN" altLang="en-US" sz="1800" dirty="0" smtClean="0"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876522" y="5051894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800" i="1" dirty="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en-US" altLang="zh-CN" sz="1800" dirty="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lang="en-US" altLang="zh-CN" sz="1800" i="1" dirty="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</a:t>
            </a:r>
            <a:r>
              <a:rPr lang="en-US" altLang="zh-CN" sz="1800" dirty="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/2=1</a:t>
            </a:r>
            <a:endParaRPr lang="zh-CN" altLang="en-US" sz="1800" dirty="0"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233844" y="5051894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948224" y="5051894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591166" y="5051894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234108" y="5051894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948488" y="5051894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591430" y="5051894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8377248" y="5051894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091628" y="5051894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734570" y="5051894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448950" y="5051894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947960" y="5480522"/>
            <a:ext cx="10001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直接插入排序</a:t>
            </a:r>
            <a:endParaRPr kumimoji="1" lang="zh-CN" altLang="en-US" sz="1800" dirty="0" smtClean="0">
              <a:latin typeface="楷体" panose="02010609060101010101" pitchFamily="49" charset="-122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233844" y="5642034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948224" y="5642034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591166" y="5642034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234108" y="5642034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948488" y="5642034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591430" y="5642034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377248" y="5642034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091628" y="5642034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9734570" y="5642034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0448950" y="5642034"/>
            <a:ext cx="50006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p>
            <a:pPr algn="ctr"/>
            <a:r>
              <a:rPr lang="en-US" altLang="zh-CN" sz="2000" dirty="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zh-CN" altLang="en-US" sz="20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019398" y="6402722"/>
            <a:ext cx="614366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注意：对于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d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=1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的一趟，排序前的数据已将近</a:t>
            </a:r>
            <a:r>
              <a:rPr lang="zh-CN" altLang="en-US" sz="20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正序</a:t>
            </a:r>
            <a:r>
              <a:rPr lang="zh-CN" altLang="en-US" sz="2000" smtClean="0">
                <a:latin typeface="Consolas" panose="020B0609020204030204" pitchFamily="49" charset="0"/>
                <a:ea typeface="华文中宋" panose="02010600040101010101" pitchFamily="2" charset="-122"/>
                <a:cs typeface="Consolas" panose="020B0609020204030204" pitchFamily="49" charset="0"/>
              </a:rPr>
              <a:t>！</a:t>
            </a:r>
            <a:endParaRPr lang="zh-CN" altLang="en-US" sz="2000">
              <a:latin typeface="Consolas" panose="020B0609020204030204" pitchFamily="49" charset="0"/>
              <a:ea typeface="华文中宋" panose="0201060004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4500" y="352615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希尔排序的过程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82245" y="3540125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42620" y="1454150"/>
            <a:ext cx="1859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3..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希尔排序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1" grpId="0" bldLvl="0" animBg="1"/>
      <p:bldP spid="52" grpId="0" bldLvl="0" animBg="1"/>
      <p:bldP spid="53" grpId="0" bldLvl="0" animBg="1"/>
      <p:bldP spid="49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/>
      <p:bldP spid="60" grpId="0"/>
      <p:bldP spid="61" grpId="0" bldLvl="0" animBg="1"/>
      <p:bldP spid="62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2" grpId="0"/>
      <p:bldP spid="73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80" grpId="0" bldLvl="0" animBg="1"/>
      <p:bldP spid="81" grpId="0" bldLvl="0" animBg="1"/>
      <p:bldP spid="82" grpId="0" bldLvl="0" animBg="1"/>
      <p:bldP spid="83" grpId="0" bldLvl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92" grpId="0" bldLvl="0" animBg="1"/>
      <p:bldP spid="93" grpId="0"/>
      <p:bldP spid="94" grpId="0"/>
      <p:bldP spid="95" grpId="0" bldLvl="0" animBg="1"/>
      <p:bldP spid="96" grpId="0" bldLvl="0" animBg="1"/>
      <p:bldP spid="97" grpId="0" bldLvl="0" animBg="1"/>
      <p:bldP spid="98" grpId="0" bldLvl="0" animBg="1"/>
      <p:bldP spid="99" grpId="0" bldLvl="0" animBg="1"/>
      <p:bldP spid="100" grpId="0" bldLvl="0" animBg="1"/>
      <p:bldP spid="101" grpId="0" bldLvl="0" animBg="1"/>
      <p:bldP spid="102" grpId="0" bldLvl="0" animBg="1"/>
      <p:bldP spid="103" grpId="0" bldLvl="0" animBg="1"/>
      <p:bldP spid="104" grpId="0" bldLvl="0" animBg="1"/>
      <p:bldP spid="105" grpId="0"/>
      <p:bldP spid="106" grpId="0" bldLvl="0" animBg="1"/>
      <p:bldP spid="107" grpId="0" bldLvl="0" animBg="1"/>
      <p:bldP spid="108" grpId="0" bldLvl="0" animBg="1"/>
      <p:bldP spid="109" grpId="0" bldLvl="0" animBg="1"/>
      <p:bldP spid="110" grpId="0" bldLvl="0" animBg="1"/>
      <p:bldP spid="111" grpId="0" bldLvl="0" animBg="1"/>
      <p:bldP spid="112" grpId="0" bldLvl="0" animBg="1"/>
      <p:bldP spid="113" grpId="0" bldLvl="0" animBg="1"/>
      <p:bldP spid="114" grpId="0" bldLvl="0" animBg="1"/>
      <p:bldP spid="115" grpId="0" bldLvl="0" animBg="1"/>
      <p:bldP spid="1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2233295" y="324199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46075" y="753745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en-US" altLang="zh-CN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3196909" y="1499870"/>
            <a:ext cx="5464182" cy="56114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44000" bIns="144000">
            <a:spAutoFit/>
          </a:bodyPr>
          <a:lstStyle/>
          <a:p>
            <a:pPr algn="l"/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void </a:t>
            </a:r>
            <a:r>
              <a:rPr kumimoji="1"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ShellSort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kumimoji="1" lang="en-US" altLang="zh-CN" sz="1800" dirty="0" err="1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RecType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R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[]</a:t>
            </a:r>
            <a:r>
              <a:rPr kumimoji="1" lang="zh-CN" altLang="en-US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int 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n)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int i</a:t>
            </a:r>
            <a:r>
              <a:rPr kumimoji="1" lang="zh-CN" altLang="en-US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j</a:t>
            </a:r>
            <a:r>
              <a:rPr kumimoji="1" lang="zh-CN" altLang="en-US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，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d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RecType </a:t>
            </a:r>
            <a:r>
              <a:rPr kumimoji="1" lang="en-US" altLang="zh-CN" sz="1800" dirty="0" err="1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tmp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d=n/2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	</a:t>
            </a:r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80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80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//</a:t>
            </a:r>
            <a:r>
              <a:rPr kumimoji="1" lang="zh-CN" altLang="en-US" sz="18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增量置初值</a:t>
            </a:r>
            <a:endParaRPr kumimoji="1" lang="zh-CN" altLang="en-US" sz="1800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zh-CN" altLang="en-US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kumimoji="1" lang="zh-CN" altLang="en-US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while 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kumimoji="1" lang="en-US" altLang="zh-CN" sz="1800" dirty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d&gt;0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)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{  for 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</a:t>
            </a:r>
            <a:r>
              <a:rPr kumimoji="1" lang="en-US" altLang="zh-CN" sz="1800" dirty="0" err="1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kumimoji="1" lang="en-US" altLang="zh-CN" sz="1800" dirty="0" err="1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d;i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kumimoji="1" lang="en-US" altLang="zh-CN" sz="1800" dirty="0" err="1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{   </a:t>
            </a:r>
            <a:r>
              <a:rPr kumimoji="1" lang="en-US" altLang="zh-CN" sz="180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//</a:t>
            </a:r>
            <a:r>
              <a:rPr kumimoji="1" lang="zh-CN" altLang="en-US" sz="20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对相隔</a:t>
            </a:r>
            <a:r>
              <a:rPr kumimoji="1" lang="en-US" altLang="zh-CN" sz="2000" i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d</a:t>
            </a:r>
            <a:r>
              <a:rPr kumimoji="1" lang="zh-CN" altLang="en-US" sz="20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位置的元素组直接插入排序</a:t>
            </a:r>
            <a:endParaRPr kumimoji="1" lang="zh-CN" altLang="en-US" sz="20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/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   tmp=R[i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];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    j=i-</a:t>
            </a:r>
            <a:r>
              <a:rPr kumimoji="1"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while 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(j</a:t>
            </a:r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&gt;=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0 &amp;&amp; tmp.key&lt;R[j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].key)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{  R[j+</a:t>
            </a:r>
            <a:r>
              <a:rPr kumimoji="1"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]=R[j];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j=j-</a:t>
            </a:r>
            <a:r>
              <a:rPr kumimoji="1"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}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R[j+</a:t>
            </a:r>
            <a:r>
              <a:rPr kumimoji="1"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]=</a:t>
            </a:r>
            <a:r>
              <a:rPr kumimoji="1" lang="en-US" altLang="zh-CN" sz="1800" dirty="0" err="1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tmp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}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d=d/2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	</a:t>
            </a:r>
            <a:r>
              <a:rPr kumimoji="1" lang="en-US" altLang="zh-CN" sz="180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800" smtClean="0">
                <a:solidFill>
                  <a:srgbClr val="00B0F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	</a:t>
            </a:r>
            <a:r>
              <a:rPr kumimoji="1" lang="en-US" altLang="zh-CN" sz="180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//</a:t>
            </a:r>
            <a:r>
              <a:rPr kumimoji="1" lang="zh-CN" altLang="en-US" sz="18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减小增量</a:t>
            </a:r>
            <a:endParaRPr kumimoji="1" lang="zh-CN" altLang="en-US" sz="1800" dirty="0">
              <a:solidFill>
                <a:srgbClr val="00B0F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zh-CN" altLang="en-US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kumimoji="1" lang="zh-CN" altLang="en-US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867380" y="2994638"/>
            <a:ext cx="2105010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希尔排序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算法</a:t>
            </a:r>
            <a:endParaRPr kumimoji="1"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8875405" y="3550757"/>
            <a:ext cx="3178166" cy="30608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8000" tIns="144000" bIns="144000">
            <a:spAutoFit/>
          </a:bodyPr>
          <a:lstStyle/>
          <a:p>
            <a:pPr algn="l"/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for (</a:t>
            </a:r>
            <a:r>
              <a:rPr kumimoji="1" lang="en-US" altLang="zh-CN" sz="1800" dirty="0" err="1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i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=</a:t>
            </a:r>
            <a:r>
              <a:rPr kumimoji="1" lang="en-US" altLang="zh-CN" sz="1800" dirty="0" err="1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1;i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</a:t>
            </a:r>
            <a:r>
              <a:rPr kumimoji="1" lang="en-US" altLang="zh-CN" sz="1800" dirty="0" err="1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n;i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++) 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{  tmp=R[i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];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j=i-</a:t>
            </a:r>
            <a:r>
              <a:rPr kumimoji="1"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1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while 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(j&gt;=0 &amp;&amp;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kumimoji="1" lang="en-US" altLang="zh-CN" sz="1800" dirty="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</a:t>
            </a:r>
            <a:r>
              <a:rPr kumimoji="1" lang="en-US" altLang="zh-CN" sz="1800" dirty="0" err="1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tmp.key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&lt;R[j].key) 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{  R[j+</a:t>
            </a:r>
            <a:r>
              <a:rPr kumimoji="1"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1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]=R[j];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 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j=j-</a:t>
            </a:r>
            <a:r>
              <a:rPr kumimoji="1"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1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}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 </a:t>
            </a:r>
            <a:r>
              <a:rPr kumimoji="1"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R[j+</a:t>
            </a:r>
            <a:r>
              <a:rPr kumimoji="1" lang="en-US" altLang="zh-CN" sz="1800" smtClean="0">
                <a:solidFill>
                  <a:srgbClr val="FF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1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]=</a:t>
            </a:r>
            <a:r>
              <a:rPr kumimoji="1" lang="en-US" altLang="zh-CN" sz="1800" dirty="0" err="1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tmp</a:t>
            </a:r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;</a:t>
            </a:r>
            <a:endParaRPr kumimoji="1"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kumimoji="1" lang="en-US" altLang="zh-CN" sz="1800" dirty="0">
                <a:solidFill>
                  <a:srgbClr val="1000E4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}</a:t>
            </a:r>
            <a:endParaRPr lang="en-US" altLang="zh-CN" sz="1800" dirty="0">
              <a:solidFill>
                <a:srgbClr val="1000E4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3" name="组合 9"/>
          <p:cNvGrpSpPr/>
          <p:nvPr/>
        </p:nvGrpSpPr>
        <p:grpSpPr>
          <a:xfrm>
            <a:off x="8946842" y="1863072"/>
            <a:ext cx="2857520" cy="1357322"/>
            <a:chOff x="5929322" y="857232"/>
            <a:chExt cx="2857520" cy="1357322"/>
          </a:xfrm>
        </p:grpSpPr>
        <p:sp>
          <p:nvSpPr>
            <p:cNvPr id="4" name="环形箭头 3"/>
            <p:cNvSpPr/>
            <p:nvPr/>
          </p:nvSpPr>
          <p:spPr>
            <a:xfrm>
              <a:off x="5929322" y="1571612"/>
              <a:ext cx="1000132" cy="642942"/>
            </a:xfrm>
            <a:prstGeom prst="circular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43702" y="857232"/>
              <a:ext cx="214314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smtClean="0">
                  <a:latin typeface="Consolas" panose="020B0609020204030204" pitchFamily="49" charset="0"/>
                  <a:ea typeface="仿宋" panose="02010609060101010101" pitchFamily="49" charset="-122"/>
                  <a:cs typeface="Consolas" panose="020B0609020204030204" pitchFamily="49" charset="0"/>
                </a:rPr>
                <a:t>d</a:t>
              </a:r>
              <a:r>
                <a:rPr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rPr>
                <a:t>循环：每</a:t>
              </a:r>
              <a:r>
                <a:rPr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  <a:cs typeface="Consolas" panose="020B0609020204030204" pitchFamily="49" charset="0"/>
                </a:rPr>
                <a:t>个元素都参加排序了</a:t>
              </a:r>
              <a:endPara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20" name="图片 19" descr="exclamation-mark-5848806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805" y="3307715"/>
            <a:ext cx="3248660" cy="31838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2620" y="1454150"/>
            <a:ext cx="1859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3..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希尔排序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76580" y="2946400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6" name="TextBox 3"/>
          <p:cNvSpPr txBox="1"/>
          <p:nvPr/>
        </p:nvSpPr>
        <p:spPr>
          <a:xfrm>
            <a:off x="0" y="-8255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2233295" y="324199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2105" y="711835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en-US" altLang="zh-CN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26135" y="1821180"/>
            <a:ext cx="4272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 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为什么希尔排序比直接排序好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3161318" y="2434250"/>
            <a:ext cx="5976938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希尔排序的时间复杂度约为</a:t>
            </a:r>
            <a:r>
              <a:rPr lang="en-US" altLang="zh-CN" sz="2000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O(</a:t>
            </a:r>
            <a:r>
              <a:rPr lang="en-US" altLang="zh-CN" sz="2000" i="1" dirty="0" err="1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en-US" altLang="zh-CN" sz="2000" baseline="30000" dirty="0" err="1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1.3</a:t>
            </a:r>
            <a:r>
              <a:rPr lang="en-US" altLang="zh-CN" sz="2000" dirty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)</a:t>
            </a:r>
            <a:r>
              <a:rPr lang="zh-CN" altLang="en-US" sz="2000" dirty="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04453" name="Text Box 5"/>
          <p:cNvSpPr txBox="1">
            <a:spLocks noChangeArrowheads="1"/>
          </p:cNvSpPr>
          <p:nvPr/>
        </p:nvSpPr>
        <p:spPr bwMode="auto">
          <a:xfrm>
            <a:off x="7917498" y="4031933"/>
            <a:ext cx="1244612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希尔排序</a:t>
            </a:r>
            <a:endParaRPr lang="zh-CN" altLang="en-US" sz="2000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04454" name="Text Box 6"/>
          <p:cNvSpPr txBox="1">
            <a:spLocks noChangeArrowheads="1"/>
          </p:cNvSpPr>
          <p:nvPr/>
        </p:nvSpPr>
        <p:spPr bwMode="auto">
          <a:xfrm>
            <a:off x="3126424" y="4679633"/>
            <a:ext cx="1582875" cy="70788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直接插入排序</a:t>
            </a:r>
            <a:endParaRPr lang="zh-CN" altLang="en-US" sz="2000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04455" name="Text Box 7"/>
          <p:cNvSpPr txBox="1">
            <a:spLocks noChangeArrowheads="1"/>
          </p:cNvSpPr>
          <p:nvPr/>
        </p:nvSpPr>
        <p:spPr bwMode="auto">
          <a:xfrm>
            <a:off x="3124837" y="5398770"/>
            <a:ext cx="2393935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大约时间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=10</a:t>
            </a:r>
            <a:r>
              <a:rPr lang="en-US" altLang="zh-CN" sz="2000" baseline="30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=100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04456" name="Text Box 8"/>
          <p:cNvSpPr txBox="1">
            <a:spLocks noChangeArrowheads="1"/>
          </p:cNvSpPr>
          <p:nvPr/>
        </p:nvSpPr>
        <p:spPr bwMode="auto">
          <a:xfrm>
            <a:off x="6804656" y="4751070"/>
            <a:ext cx="4257698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d=5</a:t>
            </a:r>
            <a:r>
              <a:rPr lang="zh-CN" altLang="en-US" sz="2000" dirty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分为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5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组，时间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约为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5×2</a:t>
            </a:r>
            <a:r>
              <a:rPr lang="en-US" altLang="zh-CN" sz="2000" baseline="30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＝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20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04457" name="Text Box 9"/>
          <p:cNvSpPr txBox="1">
            <a:spLocks noChangeArrowheads="1"/>
          </p:cNvSpPr>
          <p:nvPr/>
        </p:nvSpPr>
        <p:spPr bwMode="auto">
          <a:xfrm>
            <a:off x="6804656" y="5471795"/>
            <a:ext cx="4257698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d=2</a:t>
            </a:r>
            <a:r>
              <a:rPr lang="zh-CN" altLang="en-US" sz="2000" dirty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分为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组，时间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约为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2×5</a:t>
            </a:r>
            <a:r>
              <a:rPr lang="en-US" altLang="zh-CN" sz="2000" baseline="30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＝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50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04458" name="Text Box 10"/>
          <p:cNvSpPr txBox="1">
            <a:spLocks noChangeArrowheads="1"/>
          </p:cNvSpPr>
          <p:nvPr/>
        </p:nvSpPr>
        <p:spPr bwMode="auto">
          <a:xfrm>
            <a:off x="6809101" y="6137593"/>
            <a:ext cx="4762522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dirty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d=1</a:t>
            </a:r>
            <a:r>
              <a:rPr lang="zh-CN" altLang="en-US" sz="2000" dirty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分为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组，几乎有序，时间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约为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10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1318" y="2900027"/>
            <a:ext cx="5929354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anose="020B0609020204030204" pitchFamily="49" charset="0"/>
              </a:rPr>
              <a:t>为什么希尔排序比直接插入排序好</a:t>
            </a:r>
            <a:r>
              <a:rPr lang="zh-CN" altLang="en-US" sz="2000" dirty="0" smtClean="0">
                <a:solidFill>
                  <a:srgbClr val="FF0000"/>
                </a:solidFill>
                <a:latin typeface="Consolas" panose="020B0609020204030204" pitchFamily="49" charset="0"/>
                <a:ea typeface="华文中宋" panose="02010600040101010101" pitchFamily="2" charset="-122"/>
                <a:cs typeface="Consolas" panose="020B0609020204030204" pitchFamily="49" charset="0"/>
              </a:rPr>
              <a:t>？</a:t>
            </a:r>
            <a:endParaRPr lang="zh-CN" altLang="en-US" sz="2000" dirty="0" smtClean="0">
              <a:solidFill>
                <a:srgbClr val="FF0000"/>
              </a:solidFill>
              <a:latin typeface="Consolas" panose="020B0609020204030204" pitchFamily="49" charset="0"/>
              <a:ea typeface="华文中宋" panose="02010600040101010101" pitchFamily="2" charset="-122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例如：有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10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个元素要排序</a:t>
            </a:r>
            <a:r>
              <a:rPr lang="zh-CN" altLang="en-US" sz="2000" dirty="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pic>
        <p:nvPicPr>
          <p:cNvPr id="15" name="图片 14" descr="idea-1014016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37840"/>
            <a:ext cx="2644140" cy="3333750"/>
          </a:xfrm>
          <a:prstGeom prst="rect">
            <a:avLst/>
          </a:prstGeom>
        </p:spPr>
      </p:pic>
      <p:pic>
        <p:nvPicPr>
          <p:cNvPr id="18" name="图片 17" descr="looking-for-g9e4782f49_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320" y="1169035"/>
            <a:ext cx="2558415" cy="2558415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694690" y="1824355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701675" y="1395095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希尔排序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0" y="-3302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3" grpId="0" bldLvl="0" animBg="1"/>
      <p:bldP spid="104454" grpId="0" bldLvl="0" animBg="1"/>
      <p:bldP spid="104455" grpId="0" bldLvl="0" animBg="1"/>
      <p:bldP spid="104456" grpId="0" bldLvl="0" animBg="1"/>
      <p:bldP spid="104457" grpId="0" bldLvl="0" animBg="1"/>
      <p:bldP spid="104458" grpId="0" bldLvl="0" animBg="1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2233295" y="324199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46075" y="739775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r>
              <a:rPr lang="en-US" altLang="zh-CN" sz="24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zh-CN" altLang="en-US" sz="2400" b="0" dirty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8840" y="1921510"/>
            <a:ext cx="373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为什么希尔排序比直接排序好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6550" y="2719373"/>
            <a:ext cx="6572296" cy="45085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72000" bIns="72000" rtlCol="0">
            <a:spAutoFit/>
          </a:bodyPr>
          <a:lstStyle/>
          <a:p>
            <a:pPr marL="342900" indent="-342900" algn="l">
              <a:buBlip>
                <a:blip r:embed="rId1"/>
              </a:buBlip>
            </a:pP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个元素直接插入排序的平均时间复杂度为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O(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en-US" altLang="zh-CN" sz="2000" baseline="30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)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544" y="3502132"/>
            <a:ext cx="7000924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ts val="28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分为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d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组，每组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d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个元素：时间为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d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(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d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)</a:t>
            </a:r>
            <a:r>
              <a:rPr lang="en-US" altLang="zh-CN" sz="2000" baseline="30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=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en-US" altLang="zh-CN" sz="2000" baseline="30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/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d</a:t>
            </a:r>
            <a:endParaRPr lang="en-US" altLang="zh-CN" sz="2000" i="1" smtClean="0"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  <a:p>
            <a:pPr marL="342900" indent="-342900" algn="l">
              <a:lnSpc>
                <a:spcPts val="28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分组后的时间和远小于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个元素直接插入排序时间，并且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d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越大时间和越少</a:t>
            </a:r>
            <a:endParaRPr lang="zh-CN" altLang="en-US" sz="2000" i="1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578" y="5176783"/>
            <a:ext cx="5715040" cy="45085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72000" bIns="72000" rtlCol="0">
            <a:spAutoFit/>
          </a:bodyPr>
          <a:lstStyle/>
          <a:p>
            <a:pPr marL="342900" indent="-342900" algn="l">
              <a:buBlip>
                <a:blip r:embed="rId1"/>
              </a:buBlip>
            </a:pP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d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越小时越接近有序，当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d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=1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时基本有序。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898504" y="5748287"/>
            <a:ext cx="5715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直接插入排序在越有序时时间越少，趋向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O(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)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19" name="图片 18" descr="question-mark-2318030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040" y="1016000"/>
            <a:ext cx="3342005" cy="4399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2620" y="1355725"/>
            <a:ext cx="1859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3..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希尔排序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94690" y="1962150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1" name="TextBox 3"/>
          <p:cNvSpPr txBox="1"/>
          <p:nvPr/>
        </p:nvSpPr>
        <p:spPr>
          <a:xfrm>
            <a:off x="0" y="-1397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/>
      <p:bldP spid="7" grpId="0" bldLvl="0" animBg="1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2233295" y="324199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46075" y="781685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en-US" altLang="zh-CN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52120" y="1429385"/>
            <a:ext cx="3370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5.   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希尔排序算法不稳定的反利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89288" y="1984990"/>
            <a:ext cx="8640763" cy="45384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smtClean="0">
                <a:solidFill>
                  <a:srgbClr val="F92D37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希</a:t>
            </a:r>
            <a:r>
              <a:rPr lang="zh-CN" altLang="en-US" sz="2000" dirty="0">
                <a:solidFill>
                  <a:srgbClr val="F92D37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尔排序算法不稳定的反例：</a:t>
            </a:r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希尔排序法是一种不稳定的排序算法。</a:t>
            </a:r>
            <a:endParaRPr lang="zh-CN" altLang="en-US" sz="2000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26104" y="2878138"/>
            <a:ext cx="5668981" cy="5762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p>
            <a:pPr algn="l"/>
            <a:r>
              <a:rPr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　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　</a:t>
            </a:r>
            <a:r>
              <a:rPr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　</a:t>
            </a:r>
            <a:r>
              <a:rPr lang="en-US" altLang="zh-CN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　</a:t>
            </a:r>
            <a:r>
              <a:rPr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　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　</a:t>
            </a:r>
            <a:r>
              <a:rPr lang="en-US" altLang="zh-CN" sz="3200" dirty="0">
                <a:solidFill>
                  <a:srgbClr val="FF3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　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　</a:t>
            </a:r>
            <a:r>
              <a:rPr lang="en-US" altLang="zh-CN" sz="3200" dirty="0"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　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975168" y="3316605"/>
            <a:ext cx="827087" cy="430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 algn="l">
              <a:spcBef>
                <a:spcPct val="50000"/>
              </a:spcBef>
            </a:pPr>
            <a:r>
              <a:rPr lang="en-US" altLang="zh-CN" sz="2200" i="1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altLang="zh-CN" sz="2200">
                <a:latin typeface="Consolas" panose="020B0609020204030204" pitchFamily="49" charset="0"/>
                <a:cs typeface="Consolas" panose="020B0609020204030204" pitchFamily="49" charset="0"/>
              </a:rPr>
              <a:t>=5</a:t>
            </a:r>
            <a:endParaRPr lang="en-US" altLang="zh-CN" sz="2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15"/>
          <p:cNvGrpSpPr/>
          <p:nvPr/>
        </p:nvGrpSpPr>
        <p:grpSpPr bwMode="auto">
          <a:xfrm>
            <a:off x="3054033" y="3650298"/>
            <a:ext cx="5740400" cy="1152525"/>
            <a:chOff x="929" y="1525"/>
            <a:chExt cx="3616" cy="726"/>
          </a:xfrm>
        </p:grpSpPr>
        <p:sp>
          <p:nvSpPr>
            <p:cNvPr id="114695" name="Rectangle 7"/>
            <p:cNvSpPr>
              <a:spLocks noChangeArrowheads="1"/>
            </p:cNvSpPr>
            <p:nvPr/>
          </p:nvSpPr>
          <p:spPr bwMode="auto">
            <a:xfrm>
              <a:off x="929" y="1888"/>
              <a:ext cx="3616" cy="3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p>
              <a:pPr algn="l"/>
              <a:r>
                <a:rPr lang="en-US" altLang="zh-CN" sz="320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zh-CN" altLang="en-US">
                  <a:latin typeface="Consolas" panose="020B0609020204030204" pitchFamily="49" charset="0"/>
                  <a:cs typeface="Consolas" panose="020B0609020204030204" pitchFamily="49" charset="0"/>
                </a:rPr>
                <a:t>　</a:t>
              </a:r>
              <a:r>
                <a:rPr lang="en-US" altLang="zh-CN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zh-CN" altLang="en-US">
                  <a:latin typeface="Consolas" panose="020B0609020204030204" pitchFamily="49" charset="0"/>
                  <a:cs typeface="Consolas" panose="020B0609020204030204" pitchFamily="49" charset="0"/>
                </a:rPr>
                <a:t>　 </a:t>
              </a:r>
              <a:r>
                <a:rPr lang="en-US" altLang="zh-CN" sz="3200"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zh-CN" altLang="en-US">
                  <a:latin typeface="Consolas" panose="020B0609020204030204" pitchFamily="49" charset="0"/>
                  <a:cs typeface="Consolas" panose="020B0609020204030204" pitchFamily="49" charset="0"/>
                </a:rPr>
                <a:t>　</a:t>
              </a:r>
              <a:r>
                <a:rPr lang="en-US" altLang="zh-CN" smtClean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zh-CN" altLang="en-US">
                  <a:latin typeface="Consolas" panose="020B0609020204030204" pitchFamily="49" charset="0"/>
                  <a:cs typeface="Consolas" panose="020B0609020204030204" pitchFamily="49" charset="0"/>
                </a:rPr>
                <a:t>　 </a:t>
              </a:r>
              <a:r>
                <a:rPr lang="en-US" altLang="zh-CN" sz="3200">
                  <a:solidFill>
                    <a:srgbClr val="FF33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zh-CN" altLang="en-US">
                  <a:latin typeface="Consolas" panose="020B0609020204030204" pitchFamily="49" charset="0"/>
                  <a:cs typeface="Consolas" panose="020B0609020204030204" pitchFamily="49" charset="0"/>
                </a:rPr>
                <a:t>　</a:t>
              </a:r>
              <a:r>
                <a:rPr lang="en-US" altLang="zh-CN"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zh-CN" altLang="en-US">
                  <a:latin typeface="Consolas" panose="020B0609020204030204" pitchFamily="49" charset="0"/>
                  <a:cs typeface="Consolas" panose="020B0609020204030204" pitchFamily="49" charset="0"/>
                </a:rPr>
                <a:t>　</a:t>
              </a:r>
              <a:r>
                <a:rPr lang="en-US" altLang="zh-CN" sz="320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r>
                <a:rPr lang="zh-CN" altLang="en-US">
                  <a:latin typeface="Consolas" panose="020B0609020204030204" pitchFamily="49" charset="0"/>
                  <a:cs typeface="Consolas" panose="020B0609020204030204" pitchFamily="49" charset="0"/>
                </a:rPr>
                <a:t>　</a:t>
              </a:r>
              <a:r>
                <a:rPr lang="en-US" altLang="zh-CN"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r>
                <a:rPr lang="zh-CN" altLang="en-US">
                  <a:latin typeface="Consolas" panose="020B0609020204030204" pitchFamily="49" charset="0"/>
                  <a:cs typeface="Consolas" panose="020B0609020204030204" pitchFamily="49" charset="0"/>
                </a:rPr>
                <a:t>　</a:t>
              </a:r>
              <a:r>
                <a:rPr lang="en-US" altLang="zh-CN" sz="3200">
                  <a:latin typeface="Consolas" panose="020B0609020204030204" pitchFamily="49" charset="0"/>
                  <a:cs typeface="Consolas" panose="020B0609020204030204" pitchFamily="49" charset="0"/>
                </a:rPr>
                <a:t>20</a:t>
              </a:r>
              <a:r>
                <a:rPr lang="zh-CN" altLang="en-US">
                  <a:latin typeface="Consolas" panose="020B0609020204030204" pitchFamily="49" charset="0"/>
                  <a:cs typeface="Consolas" panose="020B0609020204030204" pitchFamily="49" charset="0"/>
                </a:rPr>
                <a:t>　</a:t>
              </a:r>
              <a:r>
                <a:rPr lang="en-US" altLang="zh-CN">
                  <a:solidFill>
                    <a:srgbClr val="FF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endParaRPr lang="en-US" altLang="zh-CN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4697" name="AutoShape 9"/>
            <p:cNvSpPr>
              <a:spLocks noChangeArrowheads="1"/>
            </p:cNvSpPr>
            <p:nvPr/>
          </p:nvSpPr>
          <p:spPr bwMode="auto">
            <a:xfrm>
              <a:off x="2698" y="1525"/>
              <a:ext cx="227" cy="272"/>
            </a:xfrm>
            <a:prstGeom prst="downArrow">
              <a:avLst>
                <a:gd name="adj1" fmla="val 50000"/>
                <a:gd name="adj2" fmla="val 29956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/>
            <a:p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0" name="Group 16"/>
          <p:cNvGrpSpPr/>
          <p:nvPr/>
        </p:nvGrpSpPr>
        <p:grpSpPr bwMode="auto">
          <a:xfrm>
            <a:off x="5436865" y="4683125"/>
            <a:ext cx="3384550" cy="944563"/>
            <a:chOff x="2290" y="2284"/>
            <a:chExt cx="2132" cy="595"/>
          </a:xfrm>
        </p:grpSpPr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H="1" flipV="1">
              <a:off x="2472" y="2296"/>
              <a:ext cx="408" cy="318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sz="20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3744" y="2284"/>
              <a:ext cx="403" cy="324"/>
            </a:xfrm>
            <a:custGeom>
              <a:avLst/>
              <a:gdLst/>
              <a:ahLst/>
              <a:cxnLst>
                <a:cxn ang="0">
                  <a:pos x="0" y="324"/>
                </a:cxn>
                <a:cxn ang="0">
                  <a:pos x="403" y="0"/>
                </a:cxn>
              </a:cxnLst>
              <a:rect l="0" t="0" r="r" b="b"/>
              <a:pathLst>
                <a:path w="403" h="324">
                  <a:moveTo>
                    <a:pt x="0" y="324"/>
                  </a:moveTo>
                  <a:lnTo>
                    <a:pt x="403" y="0"/>
                  </a:ln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sz="20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2290" y="2627"/>
              <a:ext cx="2132" cy="252"/>
            </a:xfrm>
            <a:prstGeom prst="rect">
              <a:avLst/>
            </a:prstGeom>
            <a:noFill/>
            <a:ln w="38100" algn="ctr">
              <a:noFill/>
              <a:miter lim="800000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>
                  <a:latin typeface="仿宋" panose="02010609060101010101" pitchFamily="49" charset="-122"/>
                  <a:ea typeface="仿宋" panose="02010609060101010101" pitchFamily="49" charset="-122"/>
                  <a:cs typeface="Consolas" panose="020B0609020204030204" pitchFamily="49" charset="0"/>
                </a:rPr>
                <a:t>相对位置发生改变</a:t>
              </a:r>
              <a:endParaRPr lang="zh-CN" altLang="en-US" sz="2000">
                <a:latin typeface="仿宋" panose="02010609060101010101" pitchFamily="49" charset="-122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6" name="Group 17"/>
          <p:cNvGrpSpPr/>
          <p:nvPr/>
        </p:nvGrpSpPr>
        <p:grpSpPr bwMode="auto">
          <a:xfrm>
            <a:off x="5430520" y="5744533"/>
            <a:ext cx="3241675" cy="950913"/>
            <a:chOff x="2426" y="3067"/>
            <a:chExt cx="2042" cy="599"/>
          </a:xfrm>
        </p:grpSpPr>
        <p:sp>
          <p:nvSpPr>
            <p:cNvPr id="17" name="AutoShape 13"/>
            <p:cNvSpPr>
              <a:spLocks noChangeArrowheads="1"/>
            </p:cNvSpPr>
            <p:nvPr/>
          </p:nvSpPr>
          <p:spPr bwMode="auto">
            <a:xfrm>
              <a:off x="3243" y="3067"/>
              <a:ext cx="272" cy="272"/>
            </a:xfrm>
            <a:prstGeom prst="downArrow">
              <a:avLst>
                <a:gd name="adj1" fmla="val 50000"/>
                <a:gd name="adj2" fmla="val 25000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anchor="ctr"/>
            <a:p>
              <a:endParaRPr lang="zh-CN" altLang="en-US" sz="200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2426" y="3414"/>
              <a:ext cx="2042" cy="252"/>
            </a:xfrm>
            <a:prstGeom prst="rect">
              <a:avLst/>
            </a:prstGeom>
            <a:noFill/>
            <a:ln w="38100" algn="ctr">
              <a:noFill/>
              <a:miter lim="800000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dirty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希尔排序是不稳</a:t>
              </a:r>
              <a:r>
                <a:rPr lang="zh-CN" altLang="en-US" sz="200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定</a:t>
              </a:r>
              <a:r>
                <a:rPr lang="zh-CN" altLang="en-US" sz="20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的</a:t>
              </a:r>
              <a:r>
                <a:rPr lang="en-US" altLang="zh-CN" sz="2000" smtClean="0"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!</a:t>
              </a:r>
              <a:endParaRPr lang="zh-CN" altLang="en-US" sz="2000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0" y="15875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2233295" y="324199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46075" y="767715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en-US" altLang="zh-CN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46810" y="1814830"/>
            <a:ext cx="3164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希尔排序算法案例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80210" y="3140934"/>
            <a:ext cx="5072098" cy="14763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希尔排序的组内排序采用的是（ ）</a:t>
            </a:r>
            <a:endParaRPr lang="en-US" altLang="zh-CN" sz="200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</a:t>
            </a:r>
            <a:r>
              <a:rPr lang="en-US" altLang="zh-CN" sz="20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A.</a:t>
            </a:r>
            <a:r>
              <a:rPr lang="zh-CN" altLang="en-US" sz="20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直接插入排序</a:t>
            </a:r>
            <a:r>
              <a:rPr lang="en-US" altLang="zh-CN" sz="20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B.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折半插入排序</a:t>
            </a:r>
            <a:endParaRPr lang="en-US" altLang="zh-CN" sz="200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C.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快速排序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		D.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归并排序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880276" y="4855446"/>
            <a:ext cx="3929090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说明：本题</a:t>
            </a:r>
            <a:r>
              <a:rPr lang="zh-CN" altLang="en-US" sz="200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为</a:t>
            </a:r>
            <a:r>
              <a:rPr lang="en-US" altLang="zh-CN" sz="2000" smtClean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2015</a:t>
            </a:r>
            <a:r>
              <a:rPr lang="zh-CN" altLang="en-US" sz="2000" smtClean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年</a:t>
            </a:r>
            <a:r>
              <a:rPr lang="zh-CN" altLang="en-US" sz="2000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全国考研题 </a:t>
            </a:r>
            <a:endParaRPr lang="zh-CN" altLang="en-US" sz="2000" dirty="0">
              <a:solidFill>
                <a:srgbClr val="FF33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grpSp>
        <p:nvGrpSpPr>
          <p:cNvPr id="12" name="组合 6"/>
          <p:cNvGrpSpPr/>
          <p:nvPr/>
        </p:nvGrpSpPr>
        <p:grpSpPr>
          <a:xfrm>
            <a:off x="3887443" y="2216689"/>
            <a:ext cx="1000100" cy="785817"/>
            <a:chOff x="5703182" y="3835411"/>
            <a:chExt cx="1238250" cy="1236663"/>
          </a:xfrm>
        </p:grpSpPr>
        <p:grpSp>
          <p:nvGrpSpPr>
            <p:cNvPr id="19" name="Group 19"/>
            <p:cNvGrpSpPr/>
            <p:nvPr/>
          </p:nvGrpSpPr>
          <p:grpSpPr bwMode="auto">
            <a:xfrm>
              <a:off x="5703182" y="3835411"/>
              <a:ext cx="1238250" cy="1236663"/>
              <a:chOff x="810" y="845"/>
              <a:chExt cx="827" cy="826"/>
            </a:xfrm>
          </p:grpSpPr>
          <p:sp>
            <p:nvSpPr>
              <p:cNvPr id="20" name="Oval 20"/>
              <p:cNvSpPr>
                <a:spLocks noChangeArrowheads="1"/>
              </p:cNvSpPr>
              <p:nvPr/>
            </p:nvSpPr>
            <p:spPr bwMode="gray">
              <a:xfrm>
                <a:off x="810" y="845"/>
                <a:ext cx="827" cy="826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chemeClr val="hlink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Oval 21"/>
              <p:cNvSpPr>
                <a:spLocks noChangeArrowheads="1"/>
              </p:cNvSpPr>
              <p:nvPr/>
            </p:nvSpPr>
            <p:spPr bwMode="gray">
              <a:xfrm>
                <a:off x="836" y="879"/>
                <a:ext cx="758" cy="758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70195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Oval 22"/>
              <p:cNvSpPr>
                <a:spLocks noChangeArrowheads="1"/>
              </p:cNvSpPr>
              <p:nvPr/>
            </p:nvSpPr>
            <p:spPr bwMode="gray">
              <a:xfrm>
                <a:off x="878" y="915"/>
                <a:ext cx="690" cy="690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30196"/>
                  </a:schemeClr>
                </a:solidFill>
                <a:round/>
              </a:ln>
            </p:spPr>
            <p:txBody>
              <a:bodyPr wrap="none" anchor="ctr"/>
              <a:lstStyle/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Text Box 23"/>
            <p:cNvSpPr txBox="1">
              <a:spLocks noChangeArrowheads="1"/>
            </p:cNvSpPr>
            <p:nvPr/>
          </p:nvSpPr>
          <p:spPr bwMode="gray">
            <a:xfrm>
              <a:off x="5767676" y="4154859"/>
              <a:ext cx="1082674" cy="55701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b="1" smtClean="0">
                  <a:solidFill>
                    <a:srgbClr val="FF0000"/>
                  </a:solidFill>
                  <a:latin typeface="方正启体简体" pitchFamily="65" charset="-122"/>
                  <a:ea typeface="方正启体简体" pitchFamily="65" charset="-122"/>
                  <a:cs typeface="Consolas" panose="020B0609020204030204" pitchFamily="49" charset="0"/>
                </a:rPr>
                <a:t>示例</a:t>
              </a:r>
              <a:endParaRPr lang="zh-CN" altLang="en-US" sz="2000" b="1">
                <a:solidFill>
                  <a:srgbClr val="FF0000"/>
                </a:solidFill>
                <a:latin typeface="方正启体简体" pitchFamily="65" charset="-122"/>
                <a:ea typeface="方正启体简体" pitchFamily="65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10" name="图片 9" descr="question-mark-1019820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420000">
            <a:off x="669290" y="1887220"/>
            <a:ext cx="3357880" cy="536321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734695" y="1824355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859155" y="1276985"/>
            <a:ext cx="1859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3..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希尔排序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0" y="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23528" y="807555"/>
            <a:ext cx="4357718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1.1.2 </a:t>
            </a:r>
            <a:r>
              <a:rPr lang="en-US" altLang="zh-CN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内排序和外排序</a:t>
            </a:r>
            <a:endParaRPr lang="zh-CN" altLang="en-US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0835" name="Text Box 3"/>
          <p:cNvSpPr txBox="1">
            <a:spLocks noChangeArrowheads="1"/>
          </p:cNvSpPr>
          <p:nvPr/>
        </p:nvSpPr>
        <p:spPr bwMode="auto">
          <a:xfrm>
            <a:off x="972820" y="2087245"/>
            <a:ext cx="10844530" cy="14452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marL="342900" indent="-342900" algn="l">
              <a:lnSpc>
                <a:spcPct val="130000"/>
              </a:lnSpc>
              <a:spcBef>
                <a:spcPct val="50000"/>
              </a:spcBef>
              <a:buFont typeface="Wingdings" panose="05000000000000000000" charset="0"/>
              <a:buChar char="Ø"/>
            </a:pP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在排序</a:t>
            </a:r>
            <a:r>
              <a:rPr kumimoji="1"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过程</a:t>
            </a:r>
            <a:r>
              <a:rPr kumimoji="1"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中，若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整个表都是放在内存</a:t>
            </a:r>
            <a:r>
              <a:rPr kumimoji="1"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</a:t>
            </a:r>
            <a:r>
              <a:rPr kumimoji="1"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处理，排序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时不涉及数据的内、</a:t>
            </a:r>
            <a:r>
              <a:rPr kumimoji="1"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外存</a:t>
            </a:r>
            <a:r>
              <a:rPr kumimoji="1"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交换，则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称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之为</a:t>
            </a:r>
            <a:r>
              <a:rPr kumimoji="1" lang="zh-CN" altLang="en-US" sz="2000" dirty="0">
                <a:solidFill>
                  <a:srgbClr val="F92D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内排序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；</a:t>
            </a:r>
            <a:endParaRPr kumimoji="1"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342900" indent="-342900" algn="l">
              <a:lnSpc>
                <a:spcPct val="130000"/>
              </a:lnSpc>
              <a:spcBef>
                <a:spcPct val="50000"/>
              </a:spcBef>
              <a:buFont typeface="Wingdings" panose="05000000000000000000" charset="0"/>
              <a:buChar char="Ø"/>
            </a:pPr>
            <a:r>
              <a:rPr kumimoji="1"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反之，若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排序过程中要进行数据的内、</a:t>
            </a:r>
            <a:r>
              <a:rPr kumimoji="1"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外存</a:t>
            </a:r>
            <a:r>
              <a:rPr kumimoji="1"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交换，则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称之为</a:t>
            </a:r>
            <a:r>
              <a:rPr kumimoji="1" lang="zh-CN" altLang="en-US" sz="2000" dirty="0">
                <a:solidFill>
                  <a:srgbClr val="F92D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外排序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 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737402" y="4184648"/>
            <a:ext cx="1143008" cy="2000264"/>
            <a:chOff x="3929058" y="3571876"/>
            <a:chExt cx="1143008" cy="2000264"/>
          </a:xfrm>
        </p:grpSpPr>
        <p:sp>
          <p:nvSpPr>
            <p:cNvPr id="4" name="圆柱形 3"/>
            <p:cNvSpPr/>
            <p:nvPr/>
          </p:nvSpPr>
          <p:spPr>
            <a:xfrm>
              <a:off x="4000496" y="4857760"/>
              <a:ext cx="1071570" cy="714380"/>
            </a:xfrm>
            <a:prstGeom prst="can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2000" smtClean="0">
                  <a:solidFill>
                    <a:srgbClr val="1000E4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文件</a:t>
              </a:r>
              <a:endParaRPr lang="zh-CN" altLang="en-US" sz="2000">
                <a:solidFill>
                  <a:srgbClr val="1000E4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3929058" y="3571876"/>
              <a:ext cx="1143008" cy="785818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</a:rPr>
                <a:t>内存</a:t>
              </a:r>
              <a:endParaRPr lang="zh-CN" altLang="en-US" sz="2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" name="上下箭头 2"/>
            <p:cNvSpPr/>
            <p:nvPr/>
          </p:nvSpPr>
          <p:spPr>
            <a:xfrm>
              <a:off x="4429124" y="4365632"/>
              <a:ext cx="142876" cy="500066"/>
            </a:xfrm>
            <a:prstGeom prst="up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/>
            </a:p>
          </p:txBody>
        </p:sp>
      </p:grpSp>
      <p:sp>
        <p:nvSpPr>
          <p:cNvPr id="16" name="左弧形箭头 15"/>
          <p:cNvSpPr/>
          <p:nvPr/>
        </p:nvSpPr>
        <p:spPr>
          <a:xfrm>
            <a:off x="4165898" y="3827458"/>
            <a:ext cx="357190" cy="1214446"/>
          </a:xfrm>
          <a:prstGeom prst="curv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18" name="图片 17" descr="looking-for-g9e4782f49_19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420000">
            <a:off x="5246370" y="3185795"/>
            <a:ext cx="3848735" cy="3848735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0" y="0"/>
            <a:ext cx="333629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排序的基本概念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2233295" y="324199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46075" y="795655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1.2.2 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主要的插入排序方法</a:t>
            </a:r>
            <a:r>
              <a:rPr lang="en-US" altLang="zh-CN" sz="2400" b="0">
                <a:ln w="11430">
                  <a:noFill/>
                </a:ln>
                <a:solidFill>
                  <a:schemeClr val="accent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en-US" altLang="zh-CN" sz="2400" b="0" dirty="0">
              <a:ln w="11430">
                <a:noFill/>
              </a:ln>
              <a:solidFill>
                <a:schemeClr val="accent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66140" y="1957070"/>
            <a:ext cx="25069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  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希尔排序思考题</a:t>
            </a:r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8312" name="Picture 8" descr="u=4164191742,2128357998&amp;fm=21&amp;gp=0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092383" y="1701165"/>
            <a:ext cx="2103437" cy="2160588"/>
          </a:xfrm>
          <a:prstGeom prst="rect">
            <a:avLst/>
          </a:prstGeom>
          <a:noFill/>
        </p:spPr>
      </p:pic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3000061" y="3788728"/>
            <a:ext cx="6535753" cy="1019483"/>
          </a:xfrm>
          <a:prstGeom prst="rect">
            <a:avLst/>
          </a:prstGeom>
          <a:scene3d>
            <a:camera prst="perspectiveAbove"/>
            <a:lightRig rig="threePt" dir="t"/>
          </a:scene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44000" tIns="108000" bIns="108000">
            <a:spAutoFit/>
          </a:bodyPr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rgbClr val="F92D37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思考题：</a:t>
            </a:r>
            <a:endParaRPr lang="zh-CN" altLang="en-US" sz="2000" dirty="0">
              <a:solidFill>
                <a:srgbClr val="F92D37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　　</a:t>
            </a:r>
            <a:r>
              <a:rPr kumimoji="1" lang="zh-CN" altLang="en-US" sz="2000" smtClean="0">
                <a:solidFill>
                  <a:srgbClr val="1000E4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插入排序中每趟产生的</a:t>
            </a:r>
            <a:r>
              <a:rPr kumimoji="1" lang="zh-CN" altLang="en-US" sz="2000" dirty="0">
                <a:solidFill>
                  <a:srgbClr val="1000E4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有序区是</a:t>
            </a:r>
            <a:r>
              <a:rPr kumimoji="1" lang="zh-CN" altLang="en-US" sz="2000" dirty="0">
                <a:solidFill>
                  <a:srgbClr val="FF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全局</a:t>
            </a:r>
            <a:r>
              <a:rPr kumimoji="1" lang="zh-CN" altLang="en-US" sz="2000">
                <a:solidFill>
                  <a:srgbClr val="FF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有</a:t>
            </a:r>
            <a:r>
              <a:rPr kumimoji="1" lang="zh-CN" altLang="en-US" sz="2000" smtClean="0">
                <a:solidFill>
                  <a:srgbClr val="FF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序区</a:t>
            </a:r>
            <a:r>
              <a:rPr kumimoji="1" lang="zh-CN" altLang="en-US" sz="2000" smtClean="0">
                <a:solidFill>
                  <a:srgbClr val="1000E4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吗</a:t>
            </a:r>
            <a:r>
              <a:rPr kumimoji="1" lang="zh-CN" altLang="en-US" sz="2000" dirty="0">
                <a:solidFill>
                  <a:srgbClr val="1000E4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？</a:t>
            </a:r>
            <a:endParaRPr lang="zh-CN" altLang="en-US" sz="2000" dirty="0">
              <a:solidFill>
                <a:srgbClr val="1000E4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6178228" y="5210104"/>
            <a:ext cx="3286148" cy="398780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rtlCol="0">
            <a:spAutoFit/>
          </a:bodyPr>
          <a:p>
            <a:pPr algn="l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该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区域的元素位置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不再改变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上箭头 5"/>
          <p:cNvSpPr/>
          <p:nvPr/>
        </p:nvSpPr>
        <p:spPr>
          <a:xfrm>
            <a:off x="7321236" y="4865056"/>
            <a:ext cx="142876" cy="357190"/>
          </a:xfrm>
          <a:prstGeom prst="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2620" y="1355725"/>
            <a:ext cx="1859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3.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希尔排序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16585" y="1981835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3" name="TextBox 3"/>
          <p:cNvSpPr txBox="1"/>
          <p:nvPr/>
        </p:nvSpPr>
        <p:spPr>
          <a:xfrm>
            <a:off x="0" y="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1.2  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插入排序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2233295" y="324199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3" name="图片 2" descr="图片包含 图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5" y="962025"/>
            <a:ext cx="11445240" cy="5283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2905" y="6410960"/>
            <a:ext cx="11210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  <a:endParaRPr lang="zh-CN" altLang="en-US" sz="1800" dirty="0"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23528" y="779615"/>
            <a:ext cx="4357718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1.1.3 </a:t>
            </a:r>
            <a:r>
              <a:rPr lang="en-US" altLang="zh-CN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内排序</a:t>
            </a:r>
            <a:endParaRPr lang="zh-CN" altLang="en-US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500352" y="3316916"/>
            <a:ext cx="12144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内排序</a:t>
            </a:r>
            <a:endParaRPr lang="zh-CN" altLang="en-US" sz="2000" b="1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714798" y="2616506"/>
            <a:ext cx="2857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 smtClean="0">
                <a:ea typeface="楷体" panose="02010609060101010101" pitchFamily="49" charset="-122"/>
                <a:cs typeface="Times New Roman" panose="02020603050405020304" pitchFamily="18" charset="0"/>
              </a:rPr>
              <a:t>基于比较的排序算法</a:t>
            </a:r>
            <a:endParaRPr lang="zh-CN" altLang="en-US" sz="2000" dirty="0"/>
          </a:p>
        </p:txBody>
      </p:sp>
      <p:sp>
        <p:nvSpPr>
          <p:cNvPr id="10" name="TextBox 5"/>
          <p:cNvSpPr txBox="1"/>
          <p:nvPr/>
        </p:nvSpPr>
        <p:spPr>
          <a:xfrm>
            <a:off x="1786236" y="4031296"/>
            <a:ext cx="3000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 smtClean="0">
                <a:ea typeface="楷体" panose="02010609060101010101" pitchFamily="49" charset="-122"/>
                <a:cs typeface="Times New Roman" panose="02020603050405020304" pitchFamily="18" charset="0"/>
              </a:rPr>
              <a:t>不基于比较的排序算法</a:t>
            </a:r>
            <a:endParaRPr lang="zh-CN" altLang="en-US" sz="2000" dirty="0"/>
          </a:p>
        </p:txBody>
      </p:sp>
      <p:sp>
        <p:nvSpPr>
          <p:cNvPr id="11" name="TextBox 6"/>
          <p:cNvSpPr txBox="1"/>
          <p:nvPr/>
        </p:nvSpPr>
        <p:spPr>
          <a:xfrm>
            <a:off x="4781868" y="2168828"/>
            <a:ext cx="17859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Blip>
                <a:blip r:embed="rId1"/>
              </a:buBlip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插入排序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Blip>
                <a:blip r:embed="rId1"/>
              </a:buBlip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交换排序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Blip>
                <a:blip r:embed="rId1"/>
              </a:buBlip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选择排序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Blip>
                <a:blip r:embed="rId1"/>
              </a:buBlip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归并排序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TextBox 7"/>
          <p:cNvSpPr txBox="1"/>
          <p:nvPr/>
        </p:nvSpPr>
        <p:spPr>
          <a:xfrm>
            <a:off x="4781868" y="4026216"/>
            <a:ext cx="185738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Blip>
                <a:blip r:embed="rId2"/>
              </a:buBlip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基数排序</a:t>
            </a:r>
            <a:endParaRPr lang="zh-CN" altLang="en-US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左大括号 12"/>
          <p:cNvSpPr/>
          <p:nvPr/>
        </p:nvSpPr>
        <p:spPr>
          <a:xfrm>
            <a:off x="1551284" y="2902258"/>
            <a:ext cx="142876" cy="1357322"/>
          </a:xfrm>
          <a:prstGeom prst="leftBrace">
            <a:avLst/>
          </a:prstGeom>
          <a:ln w="28575">
            <a:solidFill>
              <a:srgbClr val="690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grpSp>
        <p:nvGrpSpPr>
          <p:cNvPr id="16" name="组合 15"/>
          <p:cNvGrpSpPr/>
          <p:nvPr/>
        </p:nvGrpSpPr>
        <p:grpSpPr>
          <a:xfrm>
            <a:off x="7466330" y="1408430"/>
            <a:ext cx="4222458" cy="4754880"/>
            <a:chOff x="10019" y="787"/>
            <a:chExt cx="8787" cy="8787"/>
          </a:xfrm>
        </p:grpSpPr>
        <p:pic>
          <p:nvPicPr>
            <p:cNvPr id="4" name="图片 3" descr="business-card-1015419_19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660000">
              <a:off x="10019" y="787"/>
              <a:ext cx="8787" cy="8787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 rot="660000">
              <a:off x="11798" y="3547"/>
              <a:ext cx="6863" cy="8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lang="en-US" altLang="zh-CN" sz="2400" b="0" dirty="0">
                  <a:ln w="11430">
                    <a:noFill/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lang="zh-CN" altLang="en-US" sz="2400" b="0" dirty="0">
                  <a:ln w="11430">
                    <a:noFill/>
                  </a:ln>
                  <a:solidFill>
                    <a:srgbClr val="FFC000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内排序怎么分类的</a:t>
              </a:r>
              <a:endParaRPr lang="zh-CN" altLang="en-US" sz="2400" b="0" dirty="0">
                <a:ln w="11430">
                  <a:noFill/>
                </a:ln>
                <a:solidFill>
                  <a:srgbClr val="FFC0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2285" y="3898"/>
              <a:ext cx="4352" cy="805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831528" y="1621625"/>
            <a:ext cx="4357718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1.</a:t>
            </a:r>
            <a:r>
              <a:rPr lang="en-US" altLang="zh-CN" sz="2400" b="0" dirty="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zh-CN" altLang="en-US" sz="2400" b="0" dirty="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内排序分类</a:t>
            </a:r>
            <a:endParaRPr lang="en-IE" altLang="zh-CN" sz="2400" b="0" dirty="0">
              <a:ln w="11430">
                <a:noFill/>
              </a:ln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5" name="TextBox 3"/>
          <p:cNvSpPr txBox="1"/>
          <p:nvPr/>
        </p:nvSpPr>
        <p:spPr>
          <a:xfrm>
            <a:off x="0" y="0"/>
            <a:ext cx="333629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排序的基本概念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7185" y="82677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1.1.3 </a:t>
            </a:r>
            <a:r>
              <a:rPr lang="zh-CN" altLang="en-US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内排序</a:t>
            </a:r>
            <a:endParaRPr lang="zh-CN" altLang="en-US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3909" name="Text Box 5"/>
          <p:cNvSpPr txBox="1">
            <a:spLocks noChangeArrowheads="1"/>
          </p:cNvSpPr>
          <p:nvPr/>
        </p:nvSpPr>
        <p:spPr bwMode="auto">
          <a:xfrm>
            <a:off x="960411" y="2092286"/>
            <a:ext cx="7677174" cy="860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假设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有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3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个元素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(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baseline="-25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baseline="-25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baseline="-25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3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)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，对应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的关键字为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(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k</a:t>
            </a:r>
            <a:r>
              <a:rPr lang="en-US" altLang="zh-CN" sz="2000" baseline="-25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k</a:t>
            </a:r>
            <a:r>
              <a:rPr lang="en-US" altLang="zh-CN" sz="2000" baseline="-25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k</a:t>
            </a:r>
            <a:r>
              <a:rPr lang="en-US" altLang="zh-CN" sz="2000" baseline="-25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3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)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初始数据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序列有 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3! = 6 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种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情况：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5340" y="3163856"/>
            <a:ext cx="1785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Blip>
                <a:blip r:embed="rId1"/>
              </a:buBlip>
            </a:pPr>
            <a:r>
              <a:rPr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altLang="zh-CN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Blip>
                <a:blip r:embed="rId1"/>
              </a:buBlip>
            </a:pPr>
            <a:r>
              <a:rPr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altLang="zh-CN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Blip>
                <a:blip r:embed="rId1"/>
              </a:buBlip>
            </a:pPr>
            <a:r>
              <a:rPr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altLang="zh-CN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Blip>
                <a:blip r:embed="rId1"/>
              </a:buBlip>
            </a:pPr>
            <a:r>
              <a:rPr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altLang="zh-CN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Blip>
                <a:blip r:embed="rId1"/>
              </a:buBlip>
            </a:pPr>
            <a:r>
              <a:rPr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altLang="zh-CN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Blip>
                <a:blip r:embed="rId1"/>
              </a:buBlip>
            </a:pPr>
            <a:r>
              <a:rPr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CN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200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7"/>
          <p:cNvSpPr txBox="1"/>
          <p:nvPr/>
        </p:nvSpPr>
        <p:spPr>
          <a:xfrm>
            <a:off x="935647" y="5618485"/>
            <a:ext cx="507209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smtClean="0">
                <a:solidFill>
                  <a:srgbClr val="FF3300"/>
                </a:solidFill>
                <a:latin typeface="Consolas" panose="020B0609020204030204" pitchFamily="49" charset="0"/>
                <a:ea typeface="华文中宋" panose="02010600040101010101" pitchFamily="2" charset="-122"/>
                <a:cs typeface="Consolas" panose="020B0609020204030204" pitchFamily="49" charset="0"/>
                <a:sym typeface="Wingdings" panose="05000000000000000000"/>
              </a:rPr>
              <a:t></a:t>
            </a:r>
            <a:r>
              <a:rPr lang="en-US" altLang="zh-CN" sz="2000" i="1" smtClean="0">
                <a:latin typeface="Consolas" panose="020B0609020204030204" pitchFamily="49" charset="0"/>
                <a:ea typeface="华文中宋" panose="02010600040101010101" pitchFamily="2" charset="-122"/>
                <a:cs typeface="Consolas" panose="020B0609020204030204" pitchFamily="49" charset="0"/>
                <a:sym typeface="Wingdings" panose="05000000000000000000"/>
              </a:rPr>
              <a:t>  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个元素，初始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数据序列有</a:t>
            </a:r>
            <a:r>
              <a:rPr lang="en-US" altLang="zh-CN" sz="2000" i="1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en-US" altLang="zh-CN" sz="200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!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种情况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6" name="图片 5" descr="gear-10157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940" y="2287905"/>
            <a:ext cx="4507865" cy="3976370"/>
          </a:xfrm>
          <a:prstGeom prst="rect">
            <a:avLst/>
          </a:prstGeom>
        </p:spPr>
      </p:pic>
      <p:sp>
        <p:nvSpPr>
          <p:cNvPr id="4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405130" y="128524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2. </a:t>
            </a:r>
            <a:r>
              <a:rPr lang="en-US" altLang="zh-CN" sz="2400" b="0" dirty="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zh-CN" altLang="en-US" sz="2400" b="0" dirty="0">
                <a:ln w="11430">
                  <a:noFill/>
                </a:ln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基于比较的内排序算法最快有多快</a:t>
            </a:r>
            <a:endParaRPr lang="zh-CN" altLang="en-US" sz="2400" b="0" dirty="0">
              <a:ln w="11430">
                <a:noFill/>
              </a:ln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0" y="0"/>
            <a:ext cx="333629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排序的基本概念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7185" y="77978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1.1.3 </a:t>
            </a:r>
            <a:r>
              <a:rPr lang="en-US" altLang="zh-CN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内排序</a:t>
            </a:r>
            <a:endParaRPr lang="zh-CN" altLang="en-US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87029" y="1471272"/>
            <a:ext cx="8143932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smtClean="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以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(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baseline="-25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baseline="-25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baseline="-25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3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) =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（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3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）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为例，</a:t>
            </a:r>
            <a:r>
              <a:rPr lang="zh-CN" altLang="en-US" sz="200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一种基于</a:t>
            </a:r>
            <a:r>
              <a:rPr lang="zh-CN" altLang="en-US" sz="20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比较的排序方法</a:t>
            </a:r>
            <a:r>
              <a:rPr lang="zh-CN" altLang="en-US" sz="2000" dirty="0" smtClean="0">
                <a:solidFill>
                  <a:srgbClr val="C0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rPr>
              <a:t>：</a:t>
            </a:r>
            <a:endParaRPr lang="en-US" altLang="zh-CN" sz="2000" dirty="0" smtClean="0">
              <a:solidFill>
                <a:srgbClr val="C00000"/>
              </a:solidFill>
              <a:latin typeface="Consolas" panose="020B0609020204030204" pitchFamily="49" charset="0"/>
              <a:ea typeface="仿宋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3015921" y="1963960"/>
            <a:ext cx="1285884" cy="6994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72000" bIns="72000" rtlCol="0">
            <a:spAutoFit/>
          </a:bodyPr>
          <a:lstStyle/>
          <a:p>
            <a:pPr algn="ctr"/>
            <a:r>
              <a:rPr lang="en-US" altLang="zh-CN" sz="1800" i="1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baseline="-25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  </a:t>
            </a:r>
            <a:r>
              <a:rPr lang="en-US" altLang="zh-CN" sz="1800" i="1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baseline="-25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  </a:t>
            </a:r>
            <a:r>
              <a:rPr lang="en-US" altLang="zh-CN" sz="1800" i="1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baseline="-25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en-US" altLang="zh-CN" sz="18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endParaRPr lang="en-US" altLang="zh-CN" sz="1800" smtClean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ctr"/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2  3  </a:t>
            </a:r>
            <a:r>
              <a:rPr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zh-CN" altLang="en-US" sz="18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3515987" y="2695486"/>
            <a:ext cx="142876" cy="357190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86181" y="2635759"/>
            <a:ext cx="257176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baseline="-25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 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Wingdings" panose="05000000000000000000"/>
              </a:rPr>
              <a:t>&lt;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R</a:t>
            </a:r>
            <a:r>
              <a:rPr lang="en-US" altLang="zh-CN" sz="2000" baseline="-25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为真，不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交换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3529957" y="3789637"/>
            <a:ext cx="142876" cy="357190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30301" y="3771820"/>
            <a:ext cx="385765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baseline="-25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 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Wingdings" panose="05000000000000000000"/>
              </a:rPr>
              <a:t>&lt;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R</a:t>
            </a:r>
            <a:r>
              <a:rPr lang="en-US" altLang="zh-CN" sz="2000" baseline="-25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3 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为假，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R</a:t>
            </a:r>
            <a:r>
              <a:rPr lang="en-US" altLang="zh-CN" sz="2000" baseline="-25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 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Wingdings" panose="05000000000000000000"/>
              </a:rPr>
              <a:t>、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baseline="-25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 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交换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5" name="下箭头 14"/>
          <p:cNvSpPr/>
          <p:nvPr/>
        </p:nvSpPr>
        <p:spPr>
          <a:xfrm>
            <a:off x="3568692" y="4941800"/>
            <a:ext cx="142876" cy="357190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4916" y="4943481"/>
            <a:ext cx="385765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baseline="-25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 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Wingdings" panose="05000000000000000000"/>
              </a:rPr>
              <a:t>&lt;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R</a:t>
            </a:r>
            <a:r>
              <a:rPr lang="en-US" altLang="zh-CN" sz="2000" baseline="-25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3 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为假，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R</a:t>
            </a:r>
            <a:r>
              <a:rPr lang="en-US" altLang="zh-CN" sz="2000" baseline="-25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 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Wingdings" panose="05000000000000000000"/>
              </a:rPr>
              <a:t>、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</a:t>
            </a:r>
            <a:r>
              <a:rPr lang="en-US" altLang="zh-CN" sz="2000" baseline="-25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3 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交换</a:t>
            </a:r>
            <a:endParaRPr lang="zh-CN" altLang="en-US" sz="200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42552" y="6178489"/>
            <a:ext cx="257176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总共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3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次关键字比较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15921" y="3066406"/>
            <a:ext cx="1285884" cy="6994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72000" bIns="72000" rtlCol="0">
            <a:spAutoFit/>
          </a:bodyPr>
          <a:lstStyle/>
          <a:p>
            <a:pPr algn="ctr"/>
            <a:r>
              <a:rPr lang="en-US" altLang="zh-CN" sz="1800" i="1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baseline="-25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  </a:t>
            </a:r>
            <a:r>
              <a:rPr lang="en-US" altLang="zh-CN" sz="1800" i="1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baseline="-25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  </a:t>
            </a:r>
            <a:r>
              <a:rPr lang="en-US" altLang="zh-CN" sz="1800" i="1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baseline="-25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</a:t>
            </a:r>
            <a:r>
              <a:rPr lang="en-US" altLang="zh-CN" sz="18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endParaRPr lang="en-US" altLang="zh-CN" sz="1800" smtClean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ctr"/>
            <a:r>
              <a:rPr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3  1</a:t>
            </a:r>
            <a:endParaRPr lang="zh-CN" altLang="en-US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15921" y="4214178"/>
            <a:ext cx="1285884" cy="6994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72000" bIns="72000" rtlCol="0">
            <a:spAutoFit/>
          </a:bodyPr>
          <a:lstStyle/>
          <a:p>
            <a:pPr algn="ctr"/>
            <a:r>
              <a:rPr lang="en-US" altLang="zh-CN" sz="1800" i="1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baseline="-25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  </a:t>
            </a:r>
            <a:r>
              <a:rPr lang="en-US" altLang="zh-CN" sz="1800" i="1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baseline="-25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  </a:t>
            </a:r>
            <a:r>
              <a:rPr lang="en-US" altLang="zh-CN" sz="1800" i="1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baseline="-25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18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endParaRPr lang="en-US" altLang="zh-CN" sz="1800" smtClean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ctr"/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 </a:t>
            </a:r>
            <a:r>
              <a:rPr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sz="180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3</a:t>
            </a:r>
            <a:endParaRPr lang="zh-CN" altLang="en-US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12746" y="5304853"/>
            <a:ext cx="1285884" cy="6994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72000" bIns="72000" rtlCol="0">
            <a:spAutoFit/>
          </a:bodyPr>
          <a:lstStyle/>
          <a:p>
            <a:pPr algn="ctr"/>
            <a:r>
              <a:rPr lang="en-US" altLang="zh-CN" sz="1800" i="1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baseline="-25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3  </a:t>
            </a:r>
            <a:r>
              <a:rPr lang="en-US" altLang="zh-CN" sz="1800" i="1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baseline="-25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1  </a:t>
            </a:r>
            <a:r>
              <a:rPr lang="en-US" altLang="zh-CN" sz="1800" i="1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</a:t>
            </a:r>
            <a:r>
              <a:rPr lang="en-US" altLang="zh-CN" sz="1800" baseline="-25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2</a:t>
            </a:r>
            <a:r>
              <a:rPr lang="en-US" altLang="zh-CN" sz="18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endParaRPr lang="en-US" altLang="zh-CN" sz="1800" smtClean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ctr"/>
            <a:r>
              <a:rPr lang="en-US" altLang="zh-CN" sz="1800" smtClean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1  2  3</a:t>
            </a:r>
            <a:endParaRPr lang="zh-CN" altLang="en-US" sz="1800" dirty="0">
              <a:solidFill>
                <a:srgbClr val="1000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2" name="图片 21" descr="question-mark-3978394_19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76820" y="1633855"/>
            <a:ext cx="3512185" cy="4511675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413385" y="1489710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TextBox 3"/>
          <p:cNvSpPr txBox="1"/>
          <p:nvPr/>
        </p:nvSpPr>
        <p:spPr>
          <a:xfrm>
            <a:off x="0" y="8255"/>
            <a:ext cx="333629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排序的基本概念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9" grpId="0" bldLvl="0" animBg="1"/>
      <p:bldP spid="10" grpId="0"/>
      <p:bldP spid="12" grpId="0" bldLvl="0" animBg="1"/>
      <p:bldP spid="13" grpId="0"/>
      <p:bldP spid="15" grpId="0" bldLvl="0" animBg="1"/>
      <p:bldP spid="16" grpId="0"/>
      <p:bldP spid="21" grpId="0"/>
      <p:bldP spid="23" grpId="0" bldLvl="0" animBg="1"/>
      <p:bldP spid="25" grpId="0" bldLvl="0" animBg="1"/>
      <p:bldP spid="26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7185" y="76581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1.1.3 </a:t>
            </a:r>
            <a:r>
              <a:rPr lang="en-US" altLang="zh-CN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内排序</a:t>
            </a:r>
            <a:endParaRPr lang="zh-CN" altLang="en-US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1380144" y="1978008"/>
            <a:ext cx="8429684" cy="4184064"/>
            <a:chOff x="500034" y="1000108"/>
            <a:chExt cx="8429684" cy="4184064"/>
          </a:xfrm>
        </p:grpSpPr>
        <p:sp>
          <p:nvSpPr>
            <p:cNvPr id="6" name="矩形 5"/>
            <p:cNvSpPr/>
            <p:nvPr/>
          </p:nvSpPr>
          <p:spPr>
            <a:xfrm>
              <a:off x="3786182" y="1357298"/>
              <a:ext cx="928694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600" i="1" dirty="0" err="1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r>
                <a:rPr lang="en-US" altLang="zh-CN" sz="1600" baseline="-25000" dirty="0" err="1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altLang="zh-CN" sz="1600" dirty="0" err="1" smtClean="0">
                  <a:solidFill>
                    <a:srgbClr val="1000E4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Consolas" panose="020B0609020204030204" pitchFamily="49" charset="0"/>
                </a:rPr>
                <a:t>≤</a:t>
              </a:r>
              <a:r>
                <a:rPr lang="en-US" altLang="zh-CN" sz="1600" i="1" dirty="0" err="1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r>
                <a:rPr lang="en-US" altLang="zh-CN" sz="1600" baseline="-25000" dirty="0" err="1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zh-CN" altLang="en-US" sz="1600" baseline="-25000" dirty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86182" y="1000108"/>
              <a:ext cx="13573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zh-CN" alt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，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zh-CN" alt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，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altLang="zh-CN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571604" y="2571744"/>
              <a:ext cx="928694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600" i="1" dirty="0" err="1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r>
                <a:rPr lang="en-US" altLang="zh-CN" sz="1600" baseline="-25000" dirty="0" err="1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altLang="zh-CN" sz="1600" dirty="0" err="1" smtClean="0">
                  <a:solidFill>
                    <a:srgbClr val="1000E4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Consolas" panose="020B0609020204030204" pitchFamily="49" charset="0"/>
                </a:rPr>
                <a:t>≤</a:t>
              </a:r>
              <a:r>
                <a:rPr lang="en-US" altLang="zh-CN" sz="1600" i="1" dirty="0" err="1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r>
                <a:rPr lang="en-US" altLang="zh-CN" sz="1600" baseline="-25000" dirty="0" err="1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zh-CN" altLang="en-US" sz="1600" baseline="-25000" dirty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TextBox 8"/>
            <p:cNvSpPr txBox="1"/>
            <p:nvPr/>
          </p:nvSpPr>
          <p:spPr>
            <a:xfrm>
              <a:off x="1285852" y="2214554"/>
              <a:ext cx="128588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zh-CN" alt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，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zh-CN" alt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，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altLang="zh-CN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42910" y="3500438"/>
              <a:ext cx="928694" cy="42862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600" dirty="0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①</a:t>
              </a:r>
              <a:r>
                <a:rPr lang="en-US" altLang="zh-CN" sz="1600" i="1" dirty="0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zh-CN" altLang="en-US" sz="1600" baseline="-25000" dirty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2"/>
            <p:cNvSpPr txBox="1"/>
            <p:nvPr/>
          </p:nvSpPr>
          <p:spPr>
            <a:xfrm>
              <a:off x="500034" y="4040035"/>
              <a:ext cx="128588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zh-CN" alt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，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zh-CN" alt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，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altLang="zh-CN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714612" y="3500438"/>
              <a:ext cx="928694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600" i="1" dirty="0" err="1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r>
                <a:rPr lang="en-US" altLang="zh-CN" sz="1600" baseline="-25000" dirty="0" err="1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altLang="zh-CN" sz="1600" dirty="0" err="1" smtClean="0">
                  <a:solidFill>
                    <a:srgbClr val="1000E4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Consolas" panose="020B0609020204030204" pitchFamily="49" charset="0"/>
                </a:rPr>
                <a:t>≤</a:t>
              </a:r>
              <a:r>
                <a:rPr lang="en-US" altLang="zh-CN" sz="1600" i="1" dirty="0" err="1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r>
                <a:rPr lang="en-US" altLang="zh-CN" sz="1600" baseline="-25000" dirty="0" err="1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zh-CN" altLang="en-US" sz="1600" baseline="-25000" dirty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TextBox 14"/>
            <p:cNvSpPr txBox="1"/>
            <p:nvPr/>
          </p:nvSpPr>
          <p:spPr>
            <a:xfrm>
              <a:off x="3143240" y="3143248"/>
              <a:ext cx="13573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zh-CN" alt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，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zh-CN" alt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，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altLang="zh-CN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857356" y="4429132"/>
              <a:ext cx="928694" cy="42862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600" dirty="0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② </a:t>
              </a:r>
              <a:endParaRPr lang="zh-CN" altLang="en-US" sz="1600" baseline="-25000" dirty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TextBox 16"/>
            <p:cNvSpPr txBox="1"/>
            <p:nvPr/>
          </p:nvSpPr>
          <p:spPr>
            <a:xfrm>
              <a:off x="1785918" y="4937951"/>
              <a:ext cx="128588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zh-CN" alt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，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zh-CN" alt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，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altLang="zh-CN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714744" y="4429132"/>
              <a:ext cx="928694" cy="42862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600" dirty="0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③ </a:t>
              </a:r>
              <a:endParaRPr lang="zh-CN" altLang="en-US" sz="1600" baseline="-25000" dirty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TextBox 18"/>
            <p:cNvSpPr txBox="1"/>
            <p:nvPr/>
          </p:nvSpPr>
          <p:spPr>
            <a:xfrm>
              <a:off x="3714744" y="4937951"/>
              <a:ext cx="12144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zh-CN" alt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，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zh-CN" alt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，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altLang="zh-CN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直接箭头连接符 28"/>
            <p:cNvCxnSpPr/>
            <p:nvPr/>
          </p:nvCxnSpPr>
          <p:spPr>
            <a:xfrm rot="10800000" flipV="1">
              <a:off x="2500298" y="1811326"/>
              <a:ext cx="1500198" cy="760417"/>
            </a:xfrm>
            <a:prstGeom prst="straightConnector1">
              <a:avLst/>
            </a:prstGeom>
            <a:ln w="28575">
              <a:solidFill>
                <a:srgbClr val="008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4"/>
            <p:cNvSpPr txBox="1"/>
            <p:nvPr/>
          </p:nvSpPr>
          <p:spPr>
            <a:xfrm>
              <a:off x="3000364" y="1928802"/>
              <a:ext cx="21431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sz="1600" dirty="0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是</a:t>
              </a:r>
              <a:endPara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31" name="直接箭头连接符 30"/>
            <p:cNvCxnSpPr>
              <a:endCxn id="17" idx="0"/>
            </p:cNvCxnSpPr>
            <p:nvPr/>
          </p:nvCxnSpPr>
          <p:spPr>
            <a:xfrm rot="10800000" flipV="1">
              <a:off x="1107258" y="3000372"/>
              <a:ext cx="678661" cy="500065"/>
            </a:xfrm>
            <a:prstGeom prst="straightConnector1">
              <a:avLst/>
            </a:prstGeom>
            <a:ln w="28575">
              <a:solidFill>
                <a:srgbClr val="008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27"/>
            <p:cNvSpPr txBox="1"/>
            <p:nvPr/>
          </p:nvSpPr>
          <p:spPr>
            <a:xfrm>
              <a:off x="1214414" y="3000372"/>
              <a:ext cx="21431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sz="1600" dirty="0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是</a:t>
              </a:r>
              <a:endPara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33" name="直接箭头连接符 32"/>
            <p:cNvCxnSpPr>
              <a:endCxn id="19" idx="0"/>
            </p:cNvCxnSpPr>
            <p:nvPr/>
          </p:nvCxnSpPr>
          <p:spPr>
            <a:xfrm>
              <a:off x="2285984" y="3013072"/>
              <a:ext cx="892975" cy="487366"/>
            </a:xfrm>
            <a:prstGeom prst="straightConnector1">
              <a:avLst/>
            </a:prstGeom>
            <a:ln w="28575">
              <a:solidFill>
                <a:srgbClr val="008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0"/>
            <p:cNvSpPr txBox="1"/>
            <p:nvPr/>
          </p:nvSpPr>
          <p:spPr>
            <a:xfrm>
              <a:off x="2786050" y="3000372"/>
              <a:ext cx="21431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sz="1600" dirty="0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否</a:t>
              </a:r>
              <a:endPara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35" name="直接箭头连接符 34"/>
            <p:cNvCxnSpPr>
              <a:endCxn id="22" idx="0"/>
            </p:cNvCxnSpPr>
            <p:nvPr/>
          </p:nvCxnSpPr>
          <p:spPr>
            <a:xfrm rot="10800000" flipV="1">
              <a:off x="2321703" y="3949704"/>
              <a:ext cx="609606" cy="479428"/>
            </a:xfrm>
            <a:prstGeom prst="straightConnector1">
              <a:avLst/>
            </a:prstGeom>
            <a:ln w="28575">
              <a:solidFill>
                <a:srgbClr val="008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2"/>
            <p:cNvSpPr txBox="1"/>
            <p:nvPr/>
          </p:nvSpPr>
          <p:spPr>
            <a:xfrm>
              <a:off x="2357422" y="3929066"/>
              <a:ext cx="21431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sz="1600" dirty="0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是</a:t>
              </a:r>
              <a:endPara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37" name="直接箭头连接符 36"/>
            <p:cNvCxnSpPr>
              <a:endCxn id="27" idx="0"/>
            </p:cNvCxnSpPr>
            <p:nvPr/>
          </p:nvCxnSpPr>
          <p:spPr>
            <a:xfrm>
              <a:off x="3500430" y="3957641"/>
              <a:ext cx="678661" cy="471491"/>
            </a:xfrm>
            <a:prstGeom prst="straightConnector1">
              <a:avLst/>
            </a:prstGeom>
            <a:ln w="28575">
              <a:solidFill>
                <a:srgbClr val="008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4"/>
            <p:cNvSpPr txBox="1"/>
            <p:nvPr/>
          </p:nvSpPr>
          <p:spPr>
            <a:xfrm>
              <a:off x="3857620" y="3929066"/>
              <a:ext cx="21431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sz="1600" dirty="0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否</a:t>
              </a:r>
              <a:endPara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000760" y="2571744"/>
              <a:ext cx="928694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600" i="1" dirty="0" err="1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r>
                <a:rPr lang="en-US" altLang="zh-CN" sz="1600" baseline="-25000" dirty="0" err="1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altLang="zh-CN" sz="1600" dirty="0" err="1" smtClean="0">
                  <a:solidFill>
                    <a:srgbClr val="1000E4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Consolas" panose="020B0609020204030204" pitchFamily="49" charset="0"/>
                </a:rPr>
                <a:t>≤</a:t>
              </a:r>
              <a:r>
                <a:rPr lang="en-US" altLang="zh-CN" sz="1600" i="1" dirty="0" err="1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r>
                <a:rPr lang="en-US" altLang="zh-CN" sz="1600" baseline="-25000" dirty="0" err="1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zh-CN" altLang="en-US" sz="1600" baseline="-25000" dirty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TextBox 36"/>
            <p:cNvSpPr txBox="1"/>
            <p:nvPr/>
          </p:nvSpPr>
          <p:spPr>
            <a:xfrm>
              <a:off x="5929322" y="2214554"/>
              <a:ext cx="13573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zh-CN" alt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，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zh-CN" alt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，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altLang="zh-CN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072066" y="3500438"/>
              <a:ext cx="928694" cy="42862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600" dirty="0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④ </a:t>
              </a:r>
              <a:r>
                <a:rPr lang="en-US" altLang="zh-CN" sz="1600" i="1" dirty="0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zh-CN" altLang="en-US" sz="1600" baseline="-25000" dirty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TextBox 38"/>
            <p:cNvSpPr txBox="1"/>
            <p:nvPr/>
          </p:nvSpPr>
          <p:spPr>
            <a:xfrm>
              <a:off x="5000628" y="4009257"/>
              <a:ext cx="11430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zh-CN" alt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，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zh-CN" alt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，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altLang="zh-CN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929454" y="3500438"/>
              <a:ext cx="928694" cy="4286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600" i="1" dirty="0" err="1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r>
                <a:rPr lang="en-US" altLang="zh-CN" sz="1600" baseline="-25000" dirty="0" err="1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altLang="zh-CN" sz="1600" dirty="0" err="1" smtClean="0">
                  <a:solidFill>
                    <a:srgbClr val="1000E4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Consolas" panose="020B0609020204030204" pitchFamily="49" charset="0"/>
                </a:rPr>
                <a:t>≤</a:t>
              </a:r>
              <a:r>
                <a:rPr lang="en-US" altLang="zh-CN" sz="1600" i="1" dirty="0" err="1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r>
                <a:rPr lang="en-US" altLang="zh-CN" sz="1600" baseline="-25000" dirty="0" err="1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zh-CN" altLang="en-US" sz="1600" baseline="-25000" dirty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TextBox 40"/>
            <p:cNvSpPr txBox="1"/>
            <p:nvPr/>
          </p:nvSpPr>
          <p:spPr>
            <a:xfrm>
              <a:off x="7358082" y="3152001"/>
              <a:ext cx="128588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zh-CN" alt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，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zh-CN" alt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，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altLang="zh-CN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184911" y="4429132"/>
              <a:ext cx="928694" cy="42862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600" dirty="0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⑤  </a:t>
              </a:r>
              <a:endParaRPr lang="zh-CN" altLang="en-US" sz="1600" baseline="-25000" dirty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6" name="TextBox 42"/>
            <p:cNvSpPr txBox="1"/>
            <p:nvPr/>
          </p:nvSpPr>
          <p:spPr>
            <a:xfrm>
              <a:off x="6184910" y="4937951"/>
              <a:ext cx="131604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zh-CN" alt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，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zh-CN" alt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，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altLang="zh-CN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929586" y="4429132"/>
              <a:ext cx="928694" cy="42862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600" dirty="0" smtClean="0">
                  <a:solidFill>
                    <a:srgbClr val="1000E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⑥  </a:t>
              </a:r>
              <a:endParaRPr lang="zh-CN" altLang="en-US" sz="1600" baseline="-25000" dirty="0">
                <a:solidFill>
                  <a:srgbClr val="1000E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8" name="TextBox 44"/>
            <p:cNvSpPr txBox="1"/>
            <p:nvPr/>
          </p:nvSpPr>
          <p:spPr>
            <a:xfrm>
              <a:off x="7786710" y="4937951"/>
              <a:ext cx="11430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zh-CN" alt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，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zh-CN" alt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，</a:t>
              </a:r>
              <a:r>
                <a:rPr lang="en-US" altLang="zh-CN" sz="1600" i="1" smtClean="0"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lang="en-US" altLang="zh-CN" sz="1600" baseline="-25000" smtClean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altLang="zh-CN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9" name="直接箭头连接符 48"/>
            <p:cNvCxnSpPr>
              <a:endCxn id="41" idx="0"/>
            </p:cNvCxnSpPr>
            <p:nvPr/>
          </p:nvCxnSpPr>
          <p:spPr>
            <a:xfrm rot="10800000" flipV="1">
              <a:off x="5536414" y="3000372"/>
              <a:ext cx="678661" cy="500065"/>
            </a:xfrm>
            <a:prstGeom prst="straightConnector1">
              <a:avLst/>
            </a:prstGeom>
            <a:ln w="28575">
              <a:solidFill>
                <a:srgbClr val="008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6"/>
            <p:cNvSpPr txBox="1"/>
            <p:nvPr/>
          </p:nvSpPr>
          <p:spPr>
            <a:xfrm>
              <a:off x="5584832" y="3000372"/>
              <a:ext cx="21431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sz="1600" dirty="0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是</a:t>
              </a:r>
              <a:endPara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51" name="直接箭头连接符 50"/>
            <p:cNvCxnSpPr>
              <a:endCxn id="43" idx="0"/>
            </p:cNvCxnSpPr>
            <p:nvPr/>
          </p:nvCxnSpPr>
          <p:spPr>
            <a:xfrm>
              <a:off x="6669102" y="3008310"/>
              <a:ext cx="724699" cy="492128"/>
            </a:xfrm>
            <a:prstGeom prst="straightConnector1">
              <a:avLst/>
            </a:prstGeom>
            <a:ln w="28575">
              <a:solidFill>
                <a:srgbClr val="008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48"/>
            <p:cNvSpPr txBox="1"/>
            <p:nvPr/>
          </p:nvSpPr>
          <p:spPr>
            <a:xfrm>
              <a:off x="7051692" y="3000372"/>
              <a:ext cx="21431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sz="1600" dirty="0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否</a:t>
              </a:r>
              <a:endPara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53" name="直接箭头连接符 52"/>
            <p:cNvCxnSpPr/>
            <p:nvPr/>
          </p:nvCxnSpPr>
          <p:spPr>
            <a:xfrm rot="10800000" flipV="1">
              <a:off x="6649258" y="3975104"/>
              <a:ext cx="523086" cy="454028"/>
            </a:xfrm>
            <a:prstGeom prst="straightConnector1">
              <a:avLst/>
            </a:prstGeom>
            <a:ln w="28575">
              <a:solidFill>
                <a:srgbClr val="008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0"/>
            <p:cNvSpPr txBox="1"/>
            <p:nvPr/>
          </p:nvSpPr>
          <p:spPr>
            <a:xfrm>
              <a:off x="6618302" y="3949703"/>
              <a:ext cx="21431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sz="1600" dirty="0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是</a:t>
              </a:r>
              <a:endPara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55" name="直接箭头连接符 54"/>
            <p:cNvCxnSpPr>
              <a:endCxn id="47" idx="0"/>
            </p:cNvCxnSpPr>
            <p:nvPr/>
          </p:nvCxnSpPr>
          <p:spPr>
            <a:xfrm>
              <a:off x="7631134" y="3967166"/>
              <a:ext cx="762799" cy="461966"/>
            </a:xfrm>
            <a:prstGeom prst="straightConnector1">
              <a:avLst/>
            </a:prstGeom>
            <a:ln w="28575">
              <a:solidFill>
                <a:srgbClr val="008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2"/>
            <p:cNvSpPr txBox="1"/>
            <p:nvPr/>
          </p:nvSpPr>
          <p:spPr>
            <a:xfrm>
              <a:off x="8026424" y="3924303"/>
              <a:ext cx="21431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sz="1600" dirty="0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否</a:t>
              </a:r>
              <a:endPara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  <p:cxnSp>
          <p:nvCxnSpPr>
            <p:cNvPr id="57" name="直接箭头连接符 56"/>
            <p:cNvCxnSpPr/>
            <p:nvPr/>
          </p:nvCxnSpPr>
          <p:spPr>
            <a:xfrm>
              <a:off x="4559300" y="1819264"/>
              <a:ext cx="1441460" cy="752480"/>
            </a:xfrm>
            <a:prstGeom prst="straightConnector1">
              <a:avLst/>
            </a:prstGeom>
            <a:ln w="28575">
              <a:solidFill>
                <a:srgbClr val="008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4"/>
            <p:cNvSpPr txBox="1"/>
            <p:nvPr/>
          </p:nvSpPr>
          <p:spPr>
            <a:xfrm>
              <a:off x="5357818" y="1974840"/>
              <a:ext cx="21431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sz="1600" dirty="0" smtClean="0">
                  <a:solidFill>
                    <a:srgbClr val="C0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Consolas" panose="020B0609020204030204" pitchFamily="49" charset="0"/>
                </a:rPr>
                <a:t>否</a:t>
              </a:r>
              <a:endPara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308706" y="1499530"/>
            <a:ext cx="742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 smtClean="0">
                <a:solidFill>
                  <a:schemeClr val="tx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所有可能的初始序列的排序过程构成一个</a:t>
            </a:r>
            <a:r>
              <a:rPr lang="zh-CN" altLang="en-US" sz="2000" dirty="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决策树</a:t>
            </a:r>
            <a:r>
              <a:rPr lang="zh-CN" altLang="en-US" sz="2000" dirty="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：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808772" y="6357636"/>
            <a:ext cx="45720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决策树是一棵有</a:t>
            </a:r>
            <a:r>
              <a:rPr lang="en-US" altLang="zh-CN" sz="2000" i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!</a:t>
            </a:r>
            <a:r>
              <a:rPr lang="zh-CN" altLang="en-US" sz="200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个叶结点的</a:t>
            </a:r>
            <a:r>
              <a:rPr lang="zh-CN" altLang="en-US" sz="20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二叉树。</a:t>
            </a:r>
            <a:endParaRPr lang="zh-CN" altLang="en-US" sz="2000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88975" y="1489710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9" name="TextBox 3"/>
          <p:cNvSpPr txBox="1"/>
          <p:nvPr/>
        </p:nvSpPr>
        <p:spPr>
          <a:xfrm>
            <a:off x="0" y="0"/>
            <a:ext cx="333629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排序的基本概念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9491980" y="6314440"/>
            <a:ext cx="2700020" cy="316865"/>
          </a:xfrm>
        </p:spPr>
        <p:txBody>
          <a:bodyPr/>
          <a:p>
            <a:fld id="{1107607C-97FA-438B-8D90-54570E8DECDE}" type="slidenum">
              <a:rPr lang="en-US" altLang="zh-CN" smtClean="0"/>
            </a:fld>
            <a:r>
              <a:rPr lang="en-US" altLang="zh-CN" smtClean="0"/>
              <a:t>/39</a:t>
            </a:r>
            <a:endParaRPr lang="en-US" altLang="zh-CN"/>
          </a:p>
        </p:txBody>
      </p:sp>
      <p:sp>
        <p:nvSpPr>
          <p:cNvPr id="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7185" y="80772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1.1.4 </a:t>
            </a:r>
            <a:r>
              <a:rPr lang="en-US" altLang="zh-CN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zh-CN" altLang="en-US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基于比较的内排序算法最快有多快</a:t>
            </a:r>
            <a:endParaRPr lang="zh-CN" altLang="en-US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343948" y="1460796"/>
            <a:ext cx="84296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</a:t>
            </a:r>
            <a:r>
              <a:rPr lang="zh-CN" altLang="en-US" sz="200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决策树</a:t>
            </a:r>
            <a:r>
              <a:rPr lang="zh-CN" altLang="en-US" sz="20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可以近似看成是一颗高度</a:t>
            </a:r>
            <a:r>
              <a:rPr lang="zh-CN" altLang="en-US" sz="200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为</a:t>
            </a:r>
            <a:r>
              <a:rPr lang="en-US" altLang="zh-CN" sz="2000" i="1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h</a:t>
            </a:r>
            <a:r>
              <a:rPr lang="zh-CN" altLang="en-US" sz="200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，叶结点个数</a:t>
            </a:r>
            <a:r>
              <a:rPr lang="zh-CN" altLang="en-US" sz="20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为</a:t>
            </a:r>
            <a:r>
              <a:rPr lang="en-US" altLang="zh-CN" sz="2000" i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!</a:t>
            </a:r>
            <a:r>
              <a:rPr lang="zh-CN" altLang="en-US" sz="20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</a:t>
            </a:r>
            <a:r>
              <a:rPr lang="zh-CN" altLang="en-US" sz="2000" dirty="0" smtClean="0">
                <a:solidFill>
                  <a:srgbClr val="FF00FF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满二叉树</a:t>
            </a:r>
            <a:r>
              <a:rPr lang="zh-CN" altLang="en-US" sz="2000" dirty="0" smtClean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。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24740" y="1832911"/>
            <a:ext cx="7000924" cy="2541920"/>
            <a:chOff x="1714480" y="1071546"/>
            <a:chExt cx="7000924" cy="2541920"/>
          </a:xfrm>
        </p:grpSpPr>
        <p:sp>
          <p:nvSpPr>
            <p:cNvPr id="10" name="椭圆 9"/>
            <p:cNvSpPr/>
            <p:nvPr/>
          </p:nvSpPr>
          <p:spPr>
            <a:xfrm>
              <a:off x="3929058" y="1142984"/>
              <a:ext cx="428628" cy="35719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357554" y="1643050"/>
              <a:ext cx="428628" cy="35719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467224" y="1643050"/>
              <a:ext cx="428628" cy="35719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786050" y="2214554"/>
              <a:ext cx="428628" cy="35719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857620" y="2214554"/>
              <a:ext cx="428628" cy="35719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1" name="直接连接符 20"/>
            <p:cNvCxnSpPr>
              <a:stCxn id="10" idx="3"/>
              <a:endCxn id="12" idx="7"/>
            </p:cNvCxnSpPr>
            <p:nvPr/>
          </p:nvCxnSpPr>
          <p:spPr>
            <a:xfrm rot="5400000">
              <a:off x="3733873" y="1437403"/>
              <a:ext cx="247494" cy="268418"/>
            </a:xfrm>
            <a:prstGeom prst="line">
              <a:avLst/>
            </a:prstGeom>
            <a:ln w="28575">
              <a:solidFill>
                <a:srgbClr val="6907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0" idx="5"/>
              <a:endCxn id="13" idx="1"/>
            </p:cNvCxnSpPr>
            <p:nvPr/>
          </p:nvCxnSpPr>
          <p:spPr>
            <a:xfrm rot="16200000" flipH="1">
              <a:off x="4288708" y="1454072"/>
              <a:ext cx="247494" cy="235080"/>
            </a:xfrm>
            <a:prstGeom prst="line">
              <a:avLst/>
            </a:prstGeom>
            <a:ln w="28575">
              <a:solidFill>
                <a:srgbClr val="6907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endCxn id="15" idx="7"/>
            </p:cNvCxnSpPr>
            <p:nvPr/>
          </p:nvCxnSpPr>
          <p:spPr>
            <a:xfrm rot="5400000">
              <a:off x="3121499" y="1997469"/>
              <a:ext cx="299803" cy="238985"/>
            </a:xfrm>
            <a:prstGeom prst="line">
              <a:avLst/>
            </a:prstGeom>
            <a:ln w="28575">
              <a:solidFill>
                <a:srgbClr val="6907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endCxn id="16" idx="1"/>
            </p:cNvCxnSpPr>
            <p:nvPr/>
          </p:nvCxnSpPr>
          <p:spPr>
            <a:xfrm rot="16200000" flipH="1">
              <a:off x="3657283" y="2003754"/>
              <a:ext cx="299803" cy="226413"/>
            </a:xfrm>
            <a:prstGeom prst="line">
              <a:avLst/>
            </a:prstGeom>
            <a:ln w="28575">
              <a:solidFill>
                <a:srgbClr val="6907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椭圆 58"/>
            <p:cNvSpPr/>
            <p:nvPr/>
          </p:nvSpPr>
          <p:spPr>
            <a:xfrm>
              <a:off x="2357422" y="3214686"/>
              <a:ext cx="428628" cy="35719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428992" y="3214686"/>
              <a:ext cx="428628" cy="35719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TextBox 19"/>
            <p:cNvSpPr txBox="1"/>
            <p:nvPr/>
          </p:nvSpPr>
          <p:spPr>
            <a:xfrm>
              <a:off x="3071802" y="2714620"/>
              <a:ext cx="10715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mtClean="0">
                  <a:latin typeface="宋体" panose="02010600030101010101" pitchFamily="2" charset="-122"/>
                  <a:ea typeface="宋体" panose="02010600030101010101" pitchFamily="2" charset="-122"/>
                  <a:cs typeface="Consolas" panose="020B0609020204030204" pitchFamily="49" charset="0"/>
                  <a:sym typeface="Symbol" panose="05050102010706020507"/>
                </a:rPr>
                <a:t>… 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4214810" y="3214686"/>
              <a:ext cx="428628" cy="35719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5286380" y="3214686"/>
              <a:ext cx="428628" cy="35719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4" name="TextBox 22"/>
            <p:cNvSpPr txBox="1"/>
            <p:nvPr/>
          </p:nvSpPr>
          <p:spPr>
            <a:xfrm>
              <a:off x="6072198" y="3214686"/>
              <a:ext cx="264320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叶结点层，</a:t>
              </a:r>
              <a:r>
                <a:rPr lang="en-US" altLang="zh-CN" sz="2000" i="1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n</a:t>
              </a:r>
              <a:r>
                <a:rPr lang="en-US" altLang="zh-CN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!</a:t>
              </a:r>
              <a:r>
                <a:rPr lang="zh-CN" altLang="en-US" sz="2000" smtClean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个结点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endParaRPr>
            </a:p>
          </p:txBody>
        </p:sp>
        <p:sp>
          <p:nvSpPr>
            <p:cNvPr id="65" name="左大括号 64"/>
            <p:cNvSpPr/>
            <p:nvPr/>
          </p:nvSpPr>
          <p:spPr>
            <a:xfrm>
              <a:off x="2071670" y="1071546"/>
              <a:ext cx="142876" cy="2286016"/>
            </a:xfrm>
            <a:prstGeom prst="leftBrace">
              <a:avLst/>
            </a:prstGeom>
            <a:ln w="28575">
              <a:solidFill>
                <a:srgbClr val="6907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TextBox 24"/>
            <p:cNvSpPr txBox="1"/>
            <p:nvPr/>
          </p:nvSpPr>
          <p:spPr>
            <a:xfrm>
              <a:off x="1714480" y="2000240"/>
              <a:ext cx="357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800" i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h</a:t>
              </a:r>
              <a:endParaRPr lang="zh-CN" altLang="en-US" sz="18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7" name="TextBox 25"/>
          <p:cNvSpPr txBox="1"/>
          <p:nvPr/>
        </p:nvSpPr>
        <p:spPr>
          <a:xfrm>
            <a:off x="2665706" y="4372930"/>
            <a:ext cx="7500990" cy="252412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 rtlCol="0">
            <a:spAutoFit/>
          </a:bodyPr>
          <a:p>
            <a:pPr marL="457200" indent="-457200">
              <a:lnSpc>
                <a:spcPts val="3000"/>
              </a:lnSpc>
              <a:buBlip>
                <a:blip r:embed="rId1"/>
              </a:buBlip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叶结点个数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=</a:t>
            </a:r>
            <a:r>
              <a:rPr lang="en-US" altLang="zh-CN" sz="2000" i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!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457200" indent="-457200">
              <a:lnSpc>
                <a:spcPts val="3000"/>
              </a:lnSpc>
              <a:buBlip>
                <a:blip r:embed="rId1"/>
              </a:buBlip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总结点个数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=</a:t>
            </a:r>
            <a:r>
              <a:rPr lang="en-US" altLang="zh-CN" sz="2000" dirty="0" err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en-US" altLang="zh-CN" sz="2000" i="1" dirty="0" err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!-1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457200" indent="-457200">
              <a:lnSpc>
                <a:spcPts val="3000"/>
              </a:lnSpc>
              <a:buBlip>
                <a:blip r:embed="rId1"/>
              </a:buBlip>
            </a:pPr>
            <a:r>
              <a:rPr lang="en-US" altLang="zh-CN" sz="2000" i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h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=</a:t>
            </a:r>
            <a:r>
              <a:rPr lang="en-US" altLang="zh-CN" sz="2000" dirty="0" err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log</a:t>
            </a:r>
            <a:r>
              <a:rPr lang="en-US" altLang="zh-CN" sz="2000" baseline="-25000" dirty="0" err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(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总结点个数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+1)=</a:t>
            </a:r>
            <a:r>
              <a:rPr lang="en-US" altLang="zh-CN" sz="2000" dirty="0" err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log</a:t>
            </a:r>
            <a:r>
              <a:rPr lang="en-US" altLang="zh-CN" sz="2000" baseline="-25000" dirty="0" err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(</a:t>
            </a:r>
            <a:r>
              <a:rPr lang="en-US" altLang="zh-CN" sz="2000" i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!) ≈</a:t>
            </a:r>
            <a:r>
              <a:rPr lang="en-US" altLang="zh-CN" sz="2000" i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en-US" altLang="zh-CN" sz="2000" i="1" dirty="0" err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en-US" altLang="zh-CN" sz="2000" dirty="0" err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log</a:t>
            </a:r>
            <a:r>
              <a:rPr lang="en-US" altLang="zh-CN" sz="2000" baseline="-25000" dirty="0" err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en-US" altLang="zh-CN" sz="2000" i="1" dirty="0" err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endParaRPr lang="en-US" altLang="zh-CN" sz="2000" i="1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457200" indent="-457200">
              <a:lnSpc>
                <a:spcPts val="3000"/>
              </a:lnSpc>
              <a:buBlip>
                <a:blip r:embed="rId1"/>
              </a:buBlip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平均关键字比较次数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=</a:t>
            </a:r>
            <a:r>
              <a:rPr lang="en-US" altLang="zh-CN" sz="2000" i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h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-1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457200" indent="-457200">
              <a:lnSpc>
                <a:spcPts val="3000"/>
              </a:lnSpc>
              <a:buBlip>
                <a:blip r:embed="rId1"/>
              </a:buBlip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移动次数也是同样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的数量级，即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这样的算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法</a:t>
            </a:r>
            <a:r>
              <a:rPr lang="zh-CN" altLang="en-US" sz="200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最好平均时</a:t>
            </a:r>
            <a:r>
              <a:rPr lang="zh-CN" altLang="en-US" sz="2000" dirty="0" smtClean="0">
                <a:solidFill>
                  <a:srgbClr val="FF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间复杂度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为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O(</a:t>
            </a:r>
            <a:r>
              <a:rPr lang="en-US" altLang="zh-CN" sz="2000" i="1" dirty="0" err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en-US" altLang="zh-CN" sz="2000" dirty="0" err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log</a:t>
            </a:r>
            <a:r>
              <a:rPr lang="en-US" altLang="zh-CN" sz="2000" baseline="-25000" dirty="0" err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en-US" altLang="zh-CN" sz="2000" i="1" dirty="0" err="1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n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)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64565" y="1450340"/>
            <a:ext cx="342900" cy="381635"/>
          </a:xfrm>
          <a:prstGeom prst="ellips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" name="TextBox 3"/>
          <p:cNvSpPr txBox="1"/>
          <p:nvPr/>
        </p:nvSpPr>
        <p:spPr>
          <a:xfrm>
            <a:off x="0" y="-3810"/>
            <a:ext cx="333629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排序的基本概念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53.xml><?xml version="1.0" encoding="utf-8"?>
<p:tagLst xmlns:p="http://schemas.openxmlformats.org/presentationml/2006/main">
  <p:tag name="KSO_WM_UNIT_PLACING_PICTURE_USER_VIEWPORT" val="{&quot;height&quot;:4960.815748031496,&quot;width&quot;:1672}"/>
</p:tagLst>
</file>

<file path=ppt/tags/tag54.xml><?xml version="1.0" encoding="utf-8"?>
<p:tagLst xmlns:p="http://schemas.openxmlformats.org/presentationml/2006/main">
  <p:tag name="KSO_WM_UNIT_PLACING_PICTURE_USER_VIEWPORT" val="{&quot;height&quot;:5104,&quot;width&quot;:9122}"/>
</p:tagLst>
</file>

<file path=ppt/tags/tag55.xml><?xml version="1.0" encoding="utf-8"?>
<p:tagLst xmlns:p="http://schemas.openxmlformats.org/presentationml/2006/main">
  <p:tag name="KSO_WM_UNIT_PLACING_PICTURE_USER_VIEWPORT" val="{&quot;height&quot;:1682.236220472441,&quot;width&quot;:1870.2740157480316}"/>
</p:tagLst>
</file>

<file path=ppt/tags/tag5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PLACING_PICTURE_USER_VIEWPORT" val="{&quot;height&quot;:6061,&quot;width&quot;:6061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3.xml><?xml version="1.0" encoding="utf-8"?>
<p:tagLst xmlns:p="http://schemas.openxmlformats.org/presentationml/2006/main">
  <p:tag name="KSO_WM_UNIT_PLACING_PICTURE_USER_VIEWPORT" val="{&quot;height&quot;:5904,&quot;width&quot;:4596}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COMMONDATA" val="eyJoZGlkIjoiMDY2MjQwNzI0OTM0YTU2NzllMzQyZjJkMjRkOWNhZjQifQ==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7304</Words>
  <Application>WPS 演示</Application>
  <PresentationFormat>宽屏</PresentationFormat>
  <Paragraphs>1450</Paragraphs>
  <Slides>41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63" baseType="lpstr">
      <vt:lpstr>Arial</vt:lpstr>
      <vt:lpstr>宋体</vt:lpstr>
      <vt:lpstr>Wingdings</vt:lpstr>
      <vt:lpstr>Wingdings</vt:lpstr>
      <vt:lpstr>思源黑体 CN Heavy</vt:lpstr>
      <vt:lpstr>Wingdings 2</vt:lpstr>
      <vt:lpstr>黑体</vt:lpstr>
      <vt:lpstr>Consolas</vt:lpstr>
      <vt:lpstr>微软雅黑</vt:lpstr>
      <vt:lpstr>Arial</vt:lpstr>
      <vt:lpstr>楷体</vt:lpstr>
      <vt:lpstr>华文中宋</vt:lpstr>
      <vt:lpstr>Times New Roman</vt:lpstr>
      <vt:lpstr>Wingdings</vt:lpstr>
      <vt:lpstr>仿宋</vt:lpstr>
      <vt:lpstr>Symbol</vt:lpstr>
      <vt:lpstr>Arial Unicode MS</vt:lpstr>
      <vt:lpstr>Calibri</vt:lpstr>
      <vt:lpstr>方正启体简体</vt:lpstr>
      <vt:lpstr>汉仪蝶语体简</vt:lpstr>
      <vt:lpstr>思源宋体 CN Heavy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CC</cp:lastModifiedBy>
  <cp:revision>156</cp:revision>
  <dcterms:created xsi:type="dcterms:W3CDTF">2019-06-19T02:08:00Z</dcterms:created>
  <dcterms:modified xsi:type="dcterms:W3CDTF">2022-06-23T09:22:49Z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86B3BE74724748B9A42443B9501C2675</vt:lpwstr>
  </property>
</Properties>
</file>